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69" r:id="rId2"/>
    <p:sldId id="270" r:id="rId3"/>
    <p:sldId id="256" r:id="rId4"/>
    <p:sldId id="277" r:id="rId5"/>
    <p:sldId id="262" r:id="rId6"/>
    <p:sldId id="264" r:id="rId7"/>
    <p:sldId id="278" r:id="rId8"/>
    <p:sldId id="279" r:id="rId9"/>
    <p:sldId id="280" r:id="rId10"/>
    <p:sldId id="281" r:id="rId11"/>
    <p:sldId id="265" r:id="rId12"/>
    <p:sldId id="284" r:id="rId13"/>
    <p:sldId id="285" r:id="rId14"/>
    <p:sldId id="286" r:id="rId15"/>
    <p:sldId id="287" r:id="rId16"/>
    <p:sldId id="263" r:id="rId17"/>
    <p:sldId id="271" r:id="rId18"/>
    <p:sldId id="298" r:id="rId19"/>
    <p:sldId id="273" r:id="rId20"/>
    <p:sldId id="294" r:id="rId21"/>
    <p:sldId id="295" r:id="rId22"/>
    <p:sldId id="296" r:id="rId23"/>
    <p:sldId id="297" r:id="rId24"/>
    <p:sldId id="266" r:id="rId25"/>
    <p:sldId id="299" r:id="rId26"/>
    <p:sldId id="267" r:id="rId27"/>
    <p:sldId id="258" r:id="rId28"/>
    <p:sldId id="272" r:id="rId29"/>
    <p:sldId id="268" r:id="rId30"/>
    <p:sldId id="300" r:id="rId31"/>
    <p:sldId id="301" r:id="rId32"/>
    <p:sldId id="274" r:id="rId33"/>
    <p:sldId id="275" r:id="rId34"/>
    <p:sldId id="276" r:id="rId35"/>
    <p:sldId id="282" r:id="rId36"/>
    <p:sldId id="283" r:id="rId37"/>
    <p:sldId id="288" r:id="rId38"/>
    <p:sldId id="289" r:id="rId39"/>
    <p:sldId id="290" r:id="rId40"/>
    <p:sldId id="291" r:id="rId41"/>
    <p:sldId id="302" r:id="rId42"/>
    <p:sldId id="293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729" autoAdjust="0"/>
  </p:normalViewPr>
  <p:slideViewPr>
    <p:cSldViewPr>
      <p:cViewPr varScale="1">
        <p:scale>
          <a:sx n="70" d="100"/>
          <a:sy n="70" d="100"/>
        </p:scale>
        <p:origin x="13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145021-6CB9-4FF7-A99A-FA3BEC4D99C1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F107C0-F1CC-4B7D-BBAA-F22C90FD1D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1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04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18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54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255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13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40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56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84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39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8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9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9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74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6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63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411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15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107C0-F1CC-4B7D-BBAA-F22C90FD1D4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8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450-FB13-42BD-8ABF-9315DF67275C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9A74-FA78-4212-97BD-C4A05207C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450-FB13-42BD-8ABF-9315DF67275C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9A74-FA78-4212-97BD-C4A05207C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450-FB13-42BD-8ABF-9315DF67275C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9A74-FA78-4212-97BD-C4A05207C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450-FB13-42BD-8ABF-9315DF67275C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9A74-FA78-4212-97BD-C4A05207C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450-FB13-42BD-8ABF-9315DF67275C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9A74-FA78-4212-97BD-C4A05207C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450-FB13-42BD-8ABF-9315DF67275C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9A74-FA78-4212-97BD-C4A05207C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450-FB13-42BD-8ABF-9315DF67275C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9A74-FA78-4212-97BD-C4A05207C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450-FB13-42BD-8ABF-9315DF67275C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9A74-FA78-4212-97BD-C4A05207C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450-FB13-42BD-8ABF-9315DF67275C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9A74-FA78-4212-97BD-C4A05207C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450-FB13-42BD-8ABF-9315DF67275C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9A74-FA78-4212-97BD-C4A05207C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4450-FB13-42BD-8ABF-9315DF67275C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D9A74-FA78-4212-97BD-C4A05207C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94450-FB13-42BD-8ABF-9315DF67275C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D9A74-FA78-4212-97BD-C4A05207CB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lsalive.com/mitosis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llsalive.com/meiosis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mcatzone.com/uploads/gloss/binary_fission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sciencenews.net.au/images/yeast-cells-for-wine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Mitosis Review</a:t>
            </a:r>
            <a:endParaRPr lang="en-US" dirty="0"/>
          </a:p>
        </p:txBody>
      </p:sp>
      <p:pic>
        <p:nvPicPr>
          <p:cNvPr id="10" name="Content Placeholder 9" descr="800px-Major_events_in_mitosis.sv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0"/>
            <a:ext cx="6787300" cy="2468880"/>
          </a:xfrm>
        </p:spPr>
      </p:pic>
      <p:sp>
        <p:nvSpPr>
          <p:cNvPr id="12" name="TextBox 11"/>
          <p:cNvSpPr txBox="1"/>
          <p:nvPr/>
        </p:nvSpPr>
        <p:spPr>
          <a:xfrm>
            <a:off x="457200" y="15240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* </a:t>
            </a:r>
            <a:r>
              <a:rPr lang="en-US" sz="2200" b="1" dirty="0" smtClean="0"/>
              <a:t>Mitosis</a:t>
            </a:r>
            <a:r>
              <a:rPr lang="en-US" sz="2200" dirty="0" smtClean="0"/>
              <a:t> </a:t>
            </a:r>
            <a:r>
              <a:rPr lang="en-US" sz="2200" u="sng" dirty="0" smtClean="0"/>
              <a:t>cell division</a:t>
            </a:r>
            <a:r>
              <a:rPr lang="en-US" sz="2200" dirty="0" smtClean="0"/>
              <a:t>. Ex: </a:t>
            </a:r>
            <a:r>
              <a:rPr lang="en-US" sz="2200" b="1" dirty="0" smtClean="0"/>
              <a:t>skin</a:t>
            </a:r>
            <a:r>
              <a:rPr lang="en-US" sz="2200" dirty="0" smtClean="0"/>
              <a:t> cells make </a:t>
            </a:r>
            <a:r>
              <a:rPr lang="en-US" sz="2200" b="1" dirty="0" smtClean="0"/>
              <a:t>skin</a:t>
            </a:r>
            <a:r>
              <a:rPr lang="en-US" sz="2200" dirty="0" smtClean="0"/>
              <a:t> cells, </a:t>
            </a:r>
            <a:r>
              <a:rPr lang="en-US" sz="2200" b="1" dirty="0" smtClean="0"/>
              <a:t>liver</a:t>
            </a:r>
            <a:r>
              <a:rPr lang="en-US" sz="2200" dirty="0" smtClean="0"/>
              <a:t> cells make </a:t>
            </a:r>
            <a:r>
              <a:rPr lang="en-US" sz="2200" b="1" dirty="0" smtClean="0"/>
              <a:t>liver</a:t>
            </a:r>
            <a:r>
              <a:rPr lang="en-US" sz="2200" dirty="0" smtClean="0"/>
              <a:t> cells, </a:t>
            </a:r>
            <a:r>
              <a:rPr lang="en-US" sz="2200" b="1" dirty="0" smtClean="0"/>
              <a:t>blood</a:t>
            </a:r>
            <a:r>
              <a:rPr lang="en-US" sz="2200" dirty="0" smtClean="0"/>
              <a:t> cells make </a:t>
            </a:r>
            <a:r>
              <a:rPr lang="en-US" sz="2200" b="1" dirty="0" smtClean="0"/>
              <a:t>blood</a:t>
            </a:r>
            <a:r>
              <a:rPr lang="en-US" sz="2200" dirty="0" smtClean="0"/>
              <a:t> cells)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96" y="5105400"/>
            <a:ext cx="9092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* One cell duplicates all of its </a:t>
            </a:r>
            <a:r>
              <a:rPr lang="en-US" sz="2200" b="1" dirty="0" smtClean="0"/>
              <a:t>DNA</a:t>
            </a:r>
            <a:r>
              <a:rPr lang="en-US" sz="2200" dirty="0" smtClean="0"/>
              <a:t> and </a:t>
            </a:r>
            <a:r>
              <a:rPr lang="en-US" sz="2200" b="1" dirty="0" smtClean="0"/>
              <a:t>Organelles</a:t>
            </a:r>
            <a:r>
              <a:rPr lang="en-US" sz="2200" dirty="0" smtClean="0"/>
              <a:t> to become_____________ 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5029200"/>
            <a:ext cx="1891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 daughter cells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715000"/>
            <a:ext cx="5992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/>
              <a:t> * Are the Daughter Cells Identical  to each other?  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571500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Yes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8200" y="1219200"/>
            <a:ext cx="27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Cell’s Alive Video of Mitosis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6324600"/>
            <a:ext cx="46955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* How are they identical to each other?</a:t>
            </a:r>
            <a:endParaRPr lang="en-US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4800600" y="640080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/>
              <a:t>They have the </a:t>
            </a:r>
            <a:r>
              <a:rPr lang="en-US" sz="2200" b="1" u="sng" dirty="0" smtClean="0"/>
              <a:t>same DNA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9" grpId="0"/>
      <p:bldP spid="20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9234D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Telophase I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41300" y="3898900"/>
            <a:ext cx="8813800" cy="2870200"/>
            <a:chOff x="152" y="2456"/>
            <a:chExt cx="5552" cy="1808"/>
          </a:xfrm>
        </p:grpSpPr>
        <p:sp>
          <p:nvSpPr>
            <p:cNvPr id="25636" name="Freeform 3"/>
            <p:cNvSpPr>
              <a:spLocks/>
            </p:cNvSpPr>
            <p:nvPr/>
          </p:nvSpPr>
          <p:spPr bwMode="auto">
            <a:xfrm>
              <a:off x="1044" y="334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Freeform 4"/>
            <p:cNvSpPr>
              <a:spLocks/>
            </p:cNvSpPr>
            <p:nvPr/>
          </p:nvSpPr>
          <p:spPr bwMode="auto">
            <a:xfrm>
              <a:off x="1188" y="334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Oval 5"/>
            <p:cNvSpPr>
              <a:spLocks noChangeArrowheads="1"/>
            </p:cNvSpPr>
            <p:nvPr/>
          </p:nvSpPr>
          <p:spPr bwMode="auto">
            <a:xfrm>
              <a:off x="1156" y="3556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Freeform 6"/>
            <p:cNvSpPr>
              <a:spLocks/>
            </p:cNvSpPr>
            <p:nvPr/>
          </p:nvSpPr>
          <p:spPr bwMode="auto">
            <a:xfrm>
              <a:off x="4596" y="291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Freeform 7"/>
            <p:cNvSpPr>
              <a:spLocks/>
            </p:cNvSpPr>
            <p:nvPr/>
          </p:nvSpPr>
          <p:spPr bwMode="auto">
            <a:xfrm>
              <a:off x="4740" y="291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Oval 8"/>
            <p:cNvSpPr>
              <a:spLocks noChangeArrowheads="1"/>
            </p:cNvSpPr>
            <p:nvPr/>
          </p:nvSpPr>
          <p:spPr bwMode="auto">
            <a:xfrm>
              <a:off x="4708" y="312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Freeform 9"/>
            <p:cNvSpPr>
              <a:spLocks/>
            </p:cNvSpPr>
            <p:nvPr/>
          </p:nvSpPr>
          <p:spPr bwMode="auto">
            <a:xfrm>
              <a:off x="756" y="286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Freeform 10"/>
            <p:cNvSpPr>
              <a:spLocks/>
            </p:cNvSpPr>
            <p:nvPr/>
          </p:nvSpPr>
          <p:spPr bwMode="auto">
            <a:xfrm>
              <a:off x="900" y="286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Oval 11"/>
            <p:cNvSpPr>
              <a:spLocks noChangeArrowheads="1"/>
            </p:cNvSpPr>
            <p:nvPr/>
          </p:nvSpPr>
          <p:spPr bwMode="auto">
            <a:xfrm>
              <a:off x="868" y="3076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Freeform 12"/>
            <p:cNvSpPr>
              <a:spLocks/>
            </p:cNvSpPr>
            <p:nvPr/>
          </p:nvSpPr>
          <p:spPr bwMode="auto">
            <a:xfrm>
              <a:off x="4884" y="339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Freeform 13"/>
            <p:cNvSpPr>
              <a:spLocks/>
            </p:cNvSpPr>
            <p:nvPr/>
          </p:nvSpPr>
          <p:spPr bwMode="auto">
            <a:xfrm>
              <a:off x="5028" y="339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Oval 14"/>
            <p:cNvSpPr>
              <a:spLocks noChangeArrowheads="1"/>
            </p:cNvSpPr>
            <p:nvPr/>
          </p:nvSpPr>
          <p:spPr bwMode="auto">
            <a:xfrm>
              <a:off x="4996" y="360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Oval 15"/>
            <p:cNvSpPr>
              <a:spLocks noChangeArrowheads="1"/>
            </p:cNvSpPr>
            <p:nvPr/>
          </p:nvSpPr>
          <p:spPr bwMode="auto">
            <a:xfrm>
              <a:off x="152" y="2456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Oval 16"/>
            <p:cNvSpPr>
              <a:spLocks noChangeArrowheads="1"/>
            </p:cNvSpPr>
            <p:nvPr/>
          </p:nvSpPr>
          <p:spPr bwMode="auto">
            <a:xfrm>
              <a:off x="3896" y="2504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Line 47"/>
            <p:cNvSpPr>
              <a:spLocks noChangeShapeType="1"/>
            </p:cNvSpPr>
            <p:nvPr/>
          </p:nvSpPr>
          <p:spPr bwMode="auto">
            <a:xfrm flipH="1">
              <a:off x="1912" y="2696"/>
              <a:ext cx="208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Line 48"/>
            <p:cNvSpPr>
              <a:spLocks noChangeShapeType="1"/>
            </p:cNvSpPr>
            <p:nvPr/>
          </p:nvSpPr>
          <p:spPr bwMode="auto">
            <a:xfrm>
              <a:off x="3752" y="2696"/>
              <a:ext cx="176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2076450" y="1257300"/>
            <a:ext cx="4973638" cy="2859088"/>
            <a:chOff x="1308" y="792"/>
            <a:chExt cx="3133" cy="1801"/>
          </a:xfrm>
        </p:grpSpPr>
        <p:sp>
          <p:nvSpPr>
            <p:cNvPr id="25605" name="Rectangle 17"/>
            <p:cNvSpPr>
              <a:spLocks noChangeArrowheads="1"/>
            </p:cNvSpPr>
            <p:nvPr/>
          </p:nvSpPr>
          <p:spPr bwMode="auto">
            <a:xfrm>
              <a:off x="4036" y="1732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6" name="Rectangle 18"/>
            <p:cNvSpPr>
              <a:spLocks noChangeArrowheads="1"/>
            </p:cNvSpPr>
            <p:nvPr/>
          </p:nvSpPr>
          <p:spPr bwMode="auto">
            <a:xfrm>
              <a:off x="1732" y="163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Rectangle 19"/>
            <p:cNvSpPr>
              <a:spLocks noChangeArrowheads="1"/>
            </p:cNvSpPr>
            <p:nvPr/>
          </p:nvSpPr>
          <p:spPr bwMode="auto">
            <a:xfrm>
              <a:off x="3988" y="1636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Rectangle 20"/>
            <p:cNvSpPr>
              <a:spLocks noChangeArrowheads="1"/>
            </p:cNvSpPr>
            <p:nvPr/>
          </p:nvSpPr>
          <p:spPr bwMode="auto">
            <a:xfrm>
              <a:off x="1732" y="178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9" name="Freeform 21"/>
            <p:cNvSpPr>
              <a:spLocks/>
            </p:cNvSpPr>
            <p:nvPr/>
          </p:nvSpPr>
          <p:spPr bwMode="auto">
            <a:xfrm>
              <a:off x="2244" y="186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22"/>
            <p:cNvSpPr>
              <a:spLocks/>
            </p:cNvSpPr>
            <p:nvPr/>
          </p:nvSpPr>
          <p:spPr bwMode="auto">
            <a:xfrm>
              <a:off x="2388" y="186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Oval 23"/>
            <p:cNvSpPr>
              <a:spLocks noChangeArrowheads="1"/>
            </p:cNvSpPr>
            <p:nvPr/>
          </p:nvSpPr>
          <p:spPr bwMode="auto">
            <a:xfrm>
              <a:off x="2356" y="2068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2" name="Freeform 24"/>
            <p:cNvSpPr>
              <a:spLocks/>
            </p:cNvSpPr>
            <p:nvPr/>
          </p:nvSpPr>
          <p:spPr bwMode="auto">
            <a:xfrm>
              <a:off x="3204" y="128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 25"/>
            <p:cNvSpPr>
              <a:spLocks/>
            </p:cNvSpPr>
            <p:nvPr/>
          </p:nvSpPr>
          <p:spPr bwMode="auto">
            <a:xfrm>
              <a:off x="3348" y="128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Oval 26"/>
            <p:cNvSpPr>
              <a:spLocks noChangeArrowheads="1"/>
            </p:cNvSpPr>
            <p:nvPr/>
          </p:nvSpPr>
          <p:spPr bwMode="auto">
            <a:xfrm>
              <a:off x="3316" y="149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Line 27"/>
            <p:cNvSpPr>
              <a:spLocks noChangeShapeType="1"/>
            </p:cNvSpPr>
            <p:nvPr/>
          </p:nvSpPr>
          <p:spPr bwMode="auto">
            <a:xfrm flipH="1">
              <a:off x="1628" y="1828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Line 28"/>
            <p:cNvSpPr>
              <a:spLocks noChangeShapeType="1"/>
            </p:cNvSpPr>
            <p:nvPr/>
          </p:nvSpPr>
          <p:spPr bwMode="auto">
            <a:xfrm>
              <a:off x="1636" y="172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Line 29"/>
            <p:cNvSpPr>
              <a:spLocks noChangeShapeType="1"/>
            </p:cNvSpPr>
            <p:nvPr/>
          </p:nvSpPr>
          <p:spPr bwMode="auto">
            <a:xfrm>
              <a:off x="1636" y="1588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Line 30"/>
            <p:cNvSpPr>
              <a:spLocks noChangeShapeType="1"/>
            </p:cNvSpPr>
            <p:nvPr/>
          </p:nvSpPr>
          <p:spPr bwMode="auto">
            <a:xfrm flipV="1">
              <a:off x="1728" y="148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Line 31"/>
            <p:cNvSpPr>
              <a:spLocks noChangeShapeType="1"/>
            </p:cNvSpPr>
            <p:nvPr/>
          </p:nvSpPr>
          <p:spPr bwMode="auto">
            <a:xfrm flipV="1">
              <a:off x="4080" y="148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Line 32"/>
            <p:cNvSpPr>
              <a:spLocks noChangeShapeType="1"/>
            </p:cNvSpPr>
            <p:nvPr/>
          </p:nvSpPr>
          <p:spPr bwMode="auto">
            <a:xfrm flipV="1">
              <a:off x="4132" y="1580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Line 33"/>
            <p:cNvSpPr>
              <a:spLocks noChangeShapeType="1"/>
            </p:cNvSpPr>
            <p:nvPr/>
          </p:nvSpPr>
          <p:spPr bwMode="auto">
            <a:xfrm>
              <a:off x="4180" y="172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Line 34"/>
            <p:cNvSpPr>
              <a:spLocks noChangeShapeType="1"/>
            </p:cNvSpPr>
            <p:nvPr/>
          </p:nvSpPr>
          <p:spPr bwMode="auto">
            <a:xfrm>
              <a:off x="4132" y="1828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Line 35"/>
            <p:cNvSpPr>
              <a:spLocks noChangeShapeType="1"/>
            </p:cNvSpPr>
            <p:nvPr/>
          </p:nvSpPr>
          <p:spPr bwMode="auto">
            <a:xfrm>
              <a:off x="4080" y="187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Freeform 36"/>
            <p:cNvSpPr>
              <a:spLocks/>
            </p:cNvSpPr>
            <p:nvPr/>
          </p:nvSpPr>
          <p:spPr bwMode="auto">
            <a:xfrm>
              <a:off x="2244" y="128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37"/>
            <p:cNvSpPr>
              <a:spLocks/>
            </p:cNvSpPr>
            <p:nvPr/>
          </p:nvSpPr>
          <p:spPr bwMode="auto">
            <a:xfrm>
              <a:off x="2388" y="128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Oval 38"/>
            <p:cNvSpPr>
              <a:spLocks noChangeArrowheads="1"/>
            </p:cNvSpPr>
            <p:nvPr/>
          </p:nvSpPr>
          <p:spPr bwMode="auto">
            <a:xfrm>
              <a:off x="2356" y="149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Freeform 39"/>
            <p:cNvSpPr>
              <a:spLocks/>
            </p:cNvSpPr>
            <p:nvPr/>
          </p:nvSpPr>
          <p:spPr bwMode="auto">
            <a:xfrm>
              <a:off x="3252" y="190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40"/>
            <p:cNvSpPr>
              <a:spLocks/>
            </p:cNvSpPr>
            <p:nvPr/>
          </p:nvSpPr>
          <p:spPr bwMode="auto">
            <a:xfrm>
              <a:off x="3396" y="190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Oval 41"/>
            <p:cNvSpPr>
              <a:spLocks noChangeArrowheads="1"/>
            </p:cNvSpPr>
            <p:nvPr/>
          </p:nvSpPr>
          <p:spPr bwMode="auto">
            <a:xfrm>
              <a:off x="3364" y="2116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Line 42"/>
            <p:cNvSpPr>
              <a:spLocks noChangeShapeType="1"/>
            </p:cNvSpPr>
            <p:nvPr/>
          </p:nvSpPr>
          <p:spPr bwMode="auto">
            <a:xfrm>
              <a:off x="1728" y="1924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Line 43"/>
            <p:cNvSpPr>
              <a:spLocks noChangeShapeType="1"/>
            </p:cNvSpPr>
            <p:nvPr/>
          </p:nvSpPr>
          <p:spPr bwMode="auto">
            <a:xfrm flipV="1">
              <a:off x="1828" y="1532"/>
              <a:ext cx="56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Line 44"/>
            <p:cNvSpPr>
              <a:spLocks noChangeShapeType="1"/>
            </p:cNvSpPr>
            <p:nvPr/>
          </p:nvSpPr>
          <p:spPr bwMode="auto">
            <a:xfrm>
              <a:off x="1876" y="1828"/>
              <a:ext cx="520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3" name="Line 45"/>
            <p:cNvSpPr>
              <a:spLocks noChangeShapeType="1"/>
            </p:cNvSpPr>
            <p:nvPr/>
          </p:nvSpPr>
          <p:spPr bwMode="auto">
            <a:xfrm>
              <a:off x="3364" y="1540"/>
              <a:ext cx="616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4" name="Line 46"/>
            <p:cNvSpPr>
              <a:spLocks noChangeShapeType="1"/>
            </p:cNvSpPr>
            <p:nvPr/>
          </p:nvSpPr>
          <p:spPr bwMode="auto">
            <a:xfrm flipV="1">
              <a:off x="3412" y="1772"/>
              <a:ext cx="616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Freeform 49"/>
            <p:cNvSpPr>
              <a:spLocks/>
            </p:cNvSpPr>
            <p:nvPr/>
          </p:nvSpPr>
          <p:spPr bwMode="auto">
            <a:xfrm>
              <a:off x="1308" y="792"/>
              <a:ext cx="3133" cy="1801"/>
            </a:xfrm>
            <a:custGeom>
              <a:avLst/>
              <a:gdLst>
                <a:gd name="T0" fmla="*/ 1596 w 3133"/>
                <a:gd name="T1" fmla="*/ 1476 h 1801"/>
                <a:gd name="T2" fmla="*/ 1512 w 3133"/>
                <a:gd name="T3" fmla="*/ 1620 h 1801"/>
                <a:gd name="T4" fmla="*/ 1368 w 3133"/>
                <a:gd name="T5" fmla="*/ 1704 h 1801"/>
                <a:gd name="T6" fmla="*/ 1212 w 3133"/>
                <a:gd name="T7" fmla="*/ 1728 h 1801"/>
                <a:gd name="T8" fmla="*/ 1056 w 3133"/>
                <a:gd name="T9" fmla="*/ 1740 h 1801"/>
                <a:gd name="T10" fmla="*/ 912 w 3133"/>
                <a:gd name="T11" fmla="*/ 1740 h 1801"/>
                <a:gd name="T12" fmla="*/ 756 w 3133"/>
                <a:gd name="T13" fmla="*/ 1716 h 1801"/>
                <a:gd name="T14" fmla="*/ 600 w 3133"/>
                <a:gd name="T15" fmla="*/ 1716 h 1801"/>
                <a:gd name="T16" fmla="*/ 456 w 3133"/>
                <a:gd name="T17" fmla="*/ 1656 h 1801"/>
                <a:gd name="T18" fmla="*/ 324 w 3133"/>
                <a:gd name="T19" fmla="*/ 1536 h 1801"/>
                <a:gd name="T20" fmla="*/ 204 w 3133"/>
                <a:gd name="T21" fmla="*/ 1404 h 1801"/>
                <a:gd name="T22" fmla="*/ 108 w 3133"/>
                <a:gd name="T23" fmla="*/ 1248 h 1801"/>
                <a:gd name="T24" fmla="*/ 48 w 3133"/>
                <a:gd name="T25" fmla="*/ 1092 h 1801"/>
                <a:gd name="T26" fmla="*/ 0 w 3133"/>
                <a:gd name="T27" fmla="*/ 864 h 1801"/>
                <a:gd name="T28" fmla="*/ 12 w 3133"/>
                <a:gd name="T29" fmla="*/ 708 h 1801"/>
                <a:gd name="T30" fmla="*/ 48 w 3133"/>
                <a:gd name="T31" fmla="*/ 552 h 1801"/>
                <a:gd name="T32" fmla="*/ 108 w 3133"/>
                <a:gd name="T33" fmla="*/ 384 h 1801"/>
                <a:gd name="T34" fmla="*/ 240 w 3133"/>
                <a:gd name="T35" fmla="*/ 228 h 1801"/>
                <a:gd name="T36" fmla="*/ 384 w 3133"/>
                <a:gd name="T37" fmla="*/ 144 h 1801"/>
                <a:gd name="T38" fmla="*/ 528 w 3133"/>
                <a:gd name="T39" fmla="*/ 84 h 1801"/>
                <a:gd name="T40" fmla="*/ 684 w 3133"/>
                <a:gd name="T41" fmla="*/ 60 h 1801"/>
                <a:gd name="T42" fmla="*/ 840 w 3133"/>
                <a:gd name="T43" fmla="*/ 48 h 1801"/>
                <a:gd name="T44" fmla="*/ 1080 w 3133"/>
                <a:gd name="T45" fmla="*/ 48 h 1801"/>
                <a:gd name="T46" fmla="*/ 1248 w 3133"/>
                <a:gd name="T47" fmla="*/ 72 h 1801"/>
                <a:gd name="T48" fmla="*/ 1392 w 3133"/>
                <a:gd name="T49" fmla="*/ 144 h 1801"/>
                <a:gd name="T50" fmla="*/ 1488 w 3133"/>
                <a:gd name="T51" fmla="*/ 276 h 1801"/>
                <a:gd name="T52" fmla="*/ 1536 w 3133"/>
                <a:gd name="T53" fmla="*/ 420 h 1801"/>
                <a:gd name="T54" fmla="*/ 1560 w 3133"/>
                <a:gd name="T55" fmla="*/ 420 h 1801"/>
                <a:gd name="T56" fmla="*/ 1584 w 3133"/>
                <a:gd name="T57" fmla="*/ 276 h 1801"/>
                <a:gd name="T58" fmla="*/ 1680 w 3133"/>
                <a:gd name="T59" fmla="*/ 144 h 1801"/>
                <a:gd name="T60" fmla="*/ 1824 w 3133"/>
                <a:gd name="T61" fmla="*/ 48 h 1801"/>
                <a:gd name="T62" fmla="*/ 1968 w 3133"/>
                <a:gd name="T63" fmla="*/ 12 h 1801"/>
                <a:gd name="T64" fmla="*/ 2208 w 3133"/>
                <a:gd name="T65" fmla="*/ 0 h 1801"/>
                <a:gd name="T66" fmla="*/ 2436 w 3133"/>
                <a:gd name="T67" fmla="*/ 12 h 1801"/>
                <a:gd name="T68" fmla="*/ 2592 w 3133"/>
                <a:gd name="T69" fmla="*/ 72 h 1801"/>
                <a:gd name="T70" fmla="*/ 2748 w 3133"/>
                <a:gd name="T71" fmla="*/ 216 h 1801"/>
                <a:gd name="T72" fmla="*/ 2904 w 3133"/>
                <a:gd name="T73" fmla="*/ 360 h 1801"/>
                <a:gd name="T74" fmla="*/ 3036 w 3133"/>
                <a:gd name="T75" fmla="*/ 504 h 1801"/>
                <a:gd name="T76" fmla="*/ 3096 w 3133"/>
                <a:gd name="T77" fmla="*/ 672 h 1801"/>
                <a:gd name="T78" fmla="*/ 3120 w 3133"/>
                <a:gd name="T79" fmla="*/ 828 h 1801"/>
                <a:gd name="T80" fmla="*/ 3132 w 3133"/>
                <a:gd name="T81" fmla="*/ 996 h 1801"/>
                <a:gd name="T82" fmla="*/ 3108 w 3133"/>
                <a:gd name="T83" fmla="*/ 1164 h 1801"/>
                <a:gd name="T84" fmla="*/ 3060 w 3133"/>
                <a:gd name="T85" fmla="*/ 1308 h 1801"/>
                <a:gd name="T86" fmla="*/ 2964 w 3133"/>
                <a:gd name="T87" fmla="*/ 1452 h 1801"/>
                <a:gd name="T88" fmla="*/ 2808 w 3133"/>
                <a:gd name="T89" fmla="*/ 1584 h 1801"/>
                <a:gd name="T90" fmla="*/ 2652 w 3133"/>
                <a:gd name="T91" fmla="*/ 1668 h 1801"/>
                <a:gd name="T92" fmla="*/ 2436 w 3133"/>
                <a:gd name="T93" fmla="*/ 1752 h 1801"/>
                <a:gd name="T94" fmla="*/ 2280 w 3133"/>
                <a:gd name="T95" fmla="*/ 1788 h 1801"/>
                <a:gd name="T96" fmla="*/ 2028 w 3133"/>
                <a:gd name="T97" fmla="*/ 1800 h 1801"/>
                <a:gd name="T98" fmla="*/ 1848 w 3133"/>
                <a:gd name="T99" fmla="*/ 1776 h 1801"/>
                <a:gd name="T100" fmla="*/ 1716 w 3133"/>
                <a:gd name="T101" fmla="*/ 1680 h 1801"/>
                <a:gd name="T102" fmla="*/ 1632 w 3133"/>
                <a:gd name="T103" fmla="*/ 1536 h 1801"/>
                <a:gd name="T104" fmla="*/ 1584 w 3133"/>
                <a:gd name="T105" fmla="*/ 1392 h 18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133"/>
                <a:gd name="T160" fmla="*/ 0 h 1801"/>
                <a:gd name="T161" fmla="*/ 3133 w 3133"/>
                <a:gd name="T162" fmla="*/ 1801 h 18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133" h="1801">
                  <a:moveTo>
                    <a:pt x="1572" y="1368"/>
                  </a:moveTo>
                  <a:lnTo>
                    <a:pt x="1596" y="1404"/>
                  </a:lnTo>
                  <a:lnTo>
                    <a:pt x="1596" y="1440"/>
                  </a:lnTo>
                  <a:lnTo>
                    <a:pt x="1596" y="1476"/>
                  </a:lnTo>
                  <a:lnTo>
                    <a:pt x="1596" y="1512"/>
                  </a:lnTo>
                  <a:lnTo>
                    <a:pt x="1560" y="1548"/>
                  </a:lnTo>
                  <a:lnTo>
                    <a:pt x="1536" y="1584"/>
                  </a:lnTo>
                  <a:lnTo>
                    <a:pt x="1512" y="1620"/>
                  </a:lnTo>
                  <a:lnTo>
                    <a:pt x="1476" y="1644"/>
                  </a:lnTo>
                  <a:lnTo>
                    <a:pt x="1440" y="1668"/>
                  </a:lnTo>
                  <a:lnTo>
                    <a:pt x="1404" y="1692"/>
                  </a:lnTo>
                  <a:lnTo>
                    <a:pt x="1368" y="1704"/>
                  </a:lnTo>
                  <a:lnTo>
                    <a:pt x="1320" y="1716"/>
                  </a:lnTo>
                  <a:lnTo>
                    <a:pt x="1284" y="1728"/>
                  </a:lnTo>
                  <a:lnTo>
                    <a:pt x="1248" y="1728"/>
                  </a:lnTo>
                  <a:lnTo>
                    <a:pt x="1212" y="1728"/>
                  </a:lnTo>
                  <a:lnTo>
                    <a:pt x="1176" y="1740"/>
                  </a:lnTo>
                  <a:lnTo>
                    <a:pt x="1128" y="1740"/>
                  </a:lnTo>
                  <a:lnTo>
                    <a:pt x="1092" y="1740"/>
                  </a:lnTo>
                  <a:lnTo>
                    <a:pt x="1056" y="1740"/>
                  </a:lnTo>
                  <a:lnTo>
                    <a:pt x="1020" y="1740"/>
                  </a:lnTo>
                  <a:lnTo>
                    <a:pt x="984" y="1740"/>
                  </a:lnTo>
                  <a:lnTo>
                    <a:pt x="948" y="1740"/>
                  </a:lnTo>
                  <a:lnTo>
                    <a:pt x="912" y="1740"/>
                  </a:lnTo>
                  <a:lnTo>
                    <a:pt x="864" y="1728"/>
                  </a:lnTo>
                  <a:lnTo>
                    <a:pt x="828" y="1728"/>
                  </a:lnTo>
                  <a:lnTo>
                    <a:pt x="792" y="1728"/>
                  </a:lnTo>
                  <a:lnTo>
                    <a:pt x="756" y="1716"/>
                  </a:lnTo>
                  <a:lnTo>
                    <a:pt x="720" y="1716"/>
                  </a:lnTo>
                  <a:lnTo>
                    <a:pt x="684" y="1716"/>
                  </a:lnTo>
                  <a:lnTo>
                    <a:pt x="648" y="1716"/>
                  </a:lnTo>
                  <a:lnTo>
                    <a:pt x="600" y="1716"/>
                  </a:lnTo>
                  <a:lnTo>
                    <a:pt x="564" y="1704"/>
                  </a:lnTo>
                  <a:lnTo>
                    <a:pt x="528" y="1704"/>
                  </a:lnTo>
                  <a:lnTo>
                    <a:pt x="492" y="1692"/>
                  </a:lnTo>
                  <a:lnTo>
                    <a:pt x="456" y="1656"/>
                  </a:lnTo>
                  <a:lnTo>
                    <a:pt x="420" y="1632"/>
                  </a:lnTo>
                  <a:lnTo>
                    <a:pt x="384" y="1596"/>
                  </a:lnTo>
                  <a:lnTo>
                    <a:pt x="348" y="1572"/>
                  </a:lnTo>
                  <a:lnTo>
                    <a:pt x="324" y="1536"/>
                  </a:lnTo>
                  <a:lnTo>
                    <a:pt x="288" y="1512"/>
                  </a:lnTo>
                  <a:lnTo>
                    <a:pt x="264" y="1476"/>
                  </a:lnTo>
                  <a:lnTo>
                    <a:pt x="228" y="1440"/>
                  </a:lnTo>
                  <a:lnTo>
                    <a:pt x="204" y="1404"/>
                  </a:lnTo>
                  <a:lnTo>
                    <a:pt x="180" y="1368"/>
                  </a:lnTo>
                  <a:lnTo>
                    <a:pt x="156" y="1332"/>
                  </a:lnTo>
                  <a:lnTo>
                    <a:pt x="144" y="1284"/>
                  </a:lnTo>
                  <a:lnTo>
                    <a:pt x="108" y="1248"/>
                  </a:lnTo>
                  <a:lnTo>
                    <a:pt x="96" y="1212"/>
                  </a:lnTo>
                  <a:lnTo>
                    <a:pt x="72" y="1164"/>
                  </a:lnTo>
                  <a:lnTo>
                    <a:pt x="60" y="1128"/>
                  </a:lnTo>
                  <a:lnTo>
                    <a:pt x="48" y="1092"/>
                  </a:lnTo>
                  <a:lnTo>
                    <a:pt x="36" y="996"/>
                  </a:lnTo>
                  <a:lnTo>
                    <a:pt x="12" y="948"/>
                  </a:lnTo>
                  <a:lnTo>
                    <a:pt x="12" y="912"/>
                  </a:lnTo>
                  <a:lnTo>
                    <a:pt x="0" y="864"/>
                  </a:lnTo>
                  <a:lnTo>
                    <a:pt x="0" y="828"/>
                  </a:lnTo>
                  <a:lnTo>
                    <a:pt x="0" y="792"/>
                  </a:lnTo>
                  <a:lnTo>
                    <a:pt x="0" y="744"/>
                  </a:lnTo>
                  <a:lnTo>
                    <a:pt x="12" y="708"/>
                  </a:lnTo>
                  <a:lnTo>
                    <a:pt x="12" y="672"/>
                  </a:lnTo>
                  <a:lnTo>
                    <a:pt x="24" y="636"/>
                  </a:lnTo>
                  <a:lnTo>
                    <a:pt x="36" y="600"/>
                  </a:lnTo>
                  <a:lnTo>
                    <a:pt x="48" y="552"/>
                  </a:lnTo>
                  <a:lnTo>
                    <a:pt x="60" y="516"/>
                  </a:lnTo>
                  <a:lnTo>
                    <a:pt x="72" y="468"/>
                  </a:lnTo>
                  <a:lnTo>
                    <a:pt x="96" y="420"/>
                  </a:lnTo>
                  <a:lnTo>
                    <a:pt x="108" y="384"/>
                  </a:lnTo>
                  <a:lnTo>
                    <a:pt x="144" y="336"/>
                  </a:lnTo>
                  <a:lnTo>
                    <a:pt x="180" y="300"/>
                  </a:lnTo>
                  <a:lnTo>
                    <a:pt x="204" y="264"/>
                  </a:lnTo>
                  <a:lnTo>
                    <a:pt x="240" y="228"/>
                  </a:lnTo>
                  <a:lnTo>
                    <a:pt x="276" y="204"/>
                  </a:lnTo>
                  <a:lnTo>
                    <a:pt x="312" y="180"/>
                  </a:lnTo>
                  <a:lnTo>
                    <a:pt x="348" y="168"/>
                  </a:lnTo>
                  <a:lnTo>
                    <a:pt x="384" y="144"/>
                  </a:lnTo>
                  <a:lnTo>
                    <a:pt x="420" y="120"/>
                  </a:lnTo>
                  <a:lnTo>
                    <a:pt x="456" y="108"/>
                  </a:lnTo>
                  <a:lnTo>
                    <a:pt x="492" y="96"/>
                  </a:lnTo>
                  <a:lnTo>
                    <a:pt x="528" y="84"/>
                  </a:lnTo>
                  <a:lnTo>
                    <a:pt x="564" y="84"/>
                  </a:lnTo>
                  <a:lnTo>
                    <a:pt x="600" y="72"/>
                  </a:lnTo>
                  <a:lnTo>
                    <a:pt x="648" y="60"/>
                  </a:lnTo>
                  <a:lnTo>
                    <a:pt x="684" y="60"/>
                  </a:lnTo>
                  <a:lnTo>
                    <a:pt x="720" y="48"/>
                  </a:lnTo>
                  <a:lnTo>
                    <a:pt x="756" y="48"/>
                  </a:lnTo>
                  <a:lnTo>
                    <a:pt x="804" y="48"/>
                  </a:lnTo>
                  <a:lnTo>
                    <a:pt x="840" y="48"/>
                  </a:lnTo>
                  <a:lnTo>
                    <a:pt x="888" y="48"/>
                  </a:lnTo>
                  <a:lnTo>
                    <a:pt x="984" y="48"/>
                  </a:lnTo>
                  <a:lnTo>
                    <a:pt x="1032" y="48"/>
                  </a:lnTo>
                  <a:lnTo>
                    <a:pt x="1080" y="48"/>
                  </a:lnTo>
                  <a:lnTo>
                    <a:pt x="1128" y="48"/>
                  </a:lnTo>
                  <a:lnTo>
                    <a:pt x="1176" y="48"/>
                  </a:lnTo>
                  <a:lnTo>
                    <a:pt x="1212" y="60"/>
                  </a:lnTo>
                  <a:lnTo>
                    <a:pt x="1248" y="72"/>
                  </a:lnTo>
                  <a:lnTo>
                    <a:pt x="1284" y="72"/>
                  </a:lnTo>
                  <a:lnTo>
                    <a:pt x="1320" y="96"/>
                  </a:lnTo>
                  <a:lnTo>
                    <a:pt x="1356" y="120"/>
                  </a:lnTo>
                  <a:lnTo>
                    <a:pt x="1392" y="144"/>
                  </a:lnTo>
                  <a:lnTo>
                    <a:pt x="1428" y="168"/>
                  </a:lnTo>
                  <a:lnTo>
                    <a:pt x="1440" y="204"/>
                  </a:lnTo>
                  <a:lnTo>
                    <a:pt x="1476" y="240"/>
                  </a:lnTo>
                  <a:lnTo>
                    <a:pt x="1488" y="276"/>
                  </a:lnTo>
                  <a:lnTo>
                    <a:pt x="1500" y="312"/>
                  </a:lnTo>
                  <a:lnTo>
                    <a:pt x="1524" y="348"/>
                  </a:lnTo>
                  <a:lnTo>
                    <a:pt x="1536" y="384"/>
                  </a:lnTo>
                  <a:lnTo>
                    <a:pt x="1536" y="420"/>
                  </a:lnTo>
                  <a:lnTo>
                    <a:pt x="1548" y="456"/>
                  </a:lnTo>
                  <a:lnTo>
                    <a:pt x="1548" y="492"/>
                  </a:lnTo>
                  <a:lnTo>
                    <a:pt x="1560" y="456"/>
                  </a:lnTo>
                  <a:lnTo>
                    <a:pt x="1560" y="420"/>
                  </a:lnTo>
                  <a:lnTo>
                    <a:pt x="1560" y="384"/>
                  </a:lnTo>
                  <a:lnTo>
                    <a:pt x="1572" y="348"/>
                  </a:lnTo>
                  <a:lnTo>
                    <a:pt x="1572" y="312"/>
                  </a:lnTo>
                  <a:lnTo>
                    <a:pt x="1584" y="276"/>
                  </a:lnTo>
                  <a:lnTo>
                    <a:pt x="1596" y="240"/>
                  </a:lnTo>
                  <a:lnTo>
                    <a:pt x="1620" y="204"/>
                  </a:lnTo>
                  <a:lnTo>
                    <a:pt x="1644" y="168"/>
                  </a:lnTo>
                  <a:lnTo>
                    <a:pt x="1680" y="144"/>
                  </a:lnTo>
                  <a:lnTo>
                    <a:pt x="1716" y="108"/>
                  </a:lnTo>
                  <a:lnTo>
                    <a:pt x="1752" y="84"/>
                  </a:lnTo>
                  <a:lnTo>
                    <a:pt x="1788" y="60"/>
                  </a:lnTo>
                  <a:lnTo>
                    <a:pt x="1824" y="48"/>
                  </a:lnTo>
                  <a:lnTo>
                    <a:pt x="1860" y="36"/>
                  </a:lnTo>
                  <a:lnTo>
                    <a:pt x="1896" y="24"/>
                  </a:lnTo>
                  <a:lnTo>
                    <a:pt x="1932" y="12"/>
                  </a:lnTo>
                  <a:lnTo>
                    <a:pt x="1968" y="12"/>
                  </a:lnTo>
                  <a:lnTo>
                    <a:pt x="2004" y="0"/>
                  </a:lnTo>
                  <a:lnTo>
                    <a:pt x="2040" y="0"/>
                  </a:lnTo>
                  <a:lnTo>
                    <a:pt x="2136" y="0"/>
                  </a:lnTo>
                  <a:lnTo>
                    <a:pt x="2208" y="0"/>
                  </a:lnTo>
                  <a:lnTo>
                    <a:pt x="2304" y="0"/>
                  </a:lnTo>
                  <a:lnTo>
                    <a:pt x="2340" y="0"/>
                  </a:lnTo>
                  <a:lnTo>
                    <a:pt x="2388" y="0"/>
                  </a:lnTo>
                  <a:lnTo>
                    <a:pt x="2436" y="12"/>
                  </a:lnTo>
                  <a:lnTo>
                    <a:pt x="2484" y="24"/>
                  </a:lnTo>
                  <a:lnTo>
                    <a:pt x="2520" y="36"/>
                  </a:lnTo>
                  <a:lnTo>
                    <a:pt x="2556" y="48"/>
                  </a:lnTo>
                  <a:lnTo>
                    <a:pt x="2592" y="72"/>
                  </a:lnTo>
                  <a:lnTo>
                    <a:pt x="2640" y="120"/>
                  </a:lnTo>
                  <a:lnTo>
                    <a:pt x="2676" y="156"/>
                  </a:lnTo>
                  <a:lnTo>
                    <a:pt x="2712" y="192"/>
                  </a:lnTo>
                  <a:lnTo>
                    <a:pt x="2748" y="216"/>
                  </a:lnTo>
                  <a:lnTo>
                    <a:pt x="2796" y="264"/>
                  </a:lnTo>
                  <a:lnTo>
                    <a:pt x="2832" y="288"/>
                  </a:lnTo>
                  <a:lnTo>
                    <a:pt x="2868" y="324"/>
                  </a:lnTo>
                  <a:lnTo>
                    <a:pt x="2904" y="360"/>
                  </a:lnTo>
                  <a:lnTo>
                    <a:pt x="2940" y="396"/>
                  </a:lnTo>
                  <a:lnTo>
                    <a:pt x="2976" y="432"/>
                  </a:lnTo>
                  <a:lnTo>
                    <a:pt x="3012" y="468"/>
                  </a:lnTo>
                  <a:lnTo>
                    <a:pt x="3036" y="504"/>
                  </a:lnTo>
                  <a:lnTo>
                    <a:pt x="3060" y="552"/>
                  </a:lnTo>
                  <a:lnTo>
                    <a:pt x="3072" y="600"/>
                  </a:lnTo>
                  <a:lnTo>
                    <a:pt x="3084" y="636"/>
                  </a:lnTo>
                  <a:lnTo>
                    <a:pt x="3096" y="672"/>
                  </a:lnTo>
                  <a:lnTo>
                    <a:pt x="3108" y="708"/>
                  </a:lnTo>
                  <a:lnTo>
                    <a:pt x="3120" y="744"/>
                  </a:lnTo>
                  <a:lnTo>
                    <a:pt x="3120" y="780"/>
                  </a:lnTo>
                  <a:lnTo>
                    <a:pt x="3120" y="828"/>
                  </a:lnTo>
                  <a:lnTo>
                    <a:pt x="3132" y="876"/>
                  </a:lnTo>
                  <a:lnTo>
                    <a:pt x="3132" y="924"/>
                  </a:lnTo>
                  <a:lnTo>
                    <a:pt x="3132" y="960"/>
                  </a:lnTo>
                  <a:lnTo>
                    <a:pt x="3132" y="996"/>
                  </a:lnTo>
                  <a:lnTo>
                    <a:pt x="3132" y="1032"/>
                  </a:lnTo>
                  <a:lnTo>
                    <a:pt x="3132" y="1068"/>
                  </a:lnTo>
                  <a:lnTo>
                    <a:pt x="3120" y="1116"/>
                  </a:lnTo>
                  <a:lnTo>
                    <a:pt x="3108" y="1164"/>
                  </a:lnTo>
                  <a:lnTo>
                    <a:pt x="3096" y="1200"/>
                  </a:lnTo>
                  <a:lnTo>
                    <a:pt x="3096" y="1236"/>
                  </a:lnTo>
                  <a:lnTo>
                    <a:pt x="3084" y="1272"/>
                  </a:lnTo>
                  <a:lnTo>
                    <a:pt x="3060" y="1308"/>
                  </a:lnTo>
                  <a:lnTo>
                    <a:pt x="3036" y="1344"/>
                  </a:lnTo>
                  <a:lnTo>
                    <a:pt x="3024" y="1380"/>
                  </a:lnTo>
                  <a:lnTo>
                    <a:pt x="2988" y="1416"/>
                  </a:lnTo>
                  <a:lnTo>
                    <a:pt x="2964" y="1452"/>
                  </a:lnTo>
                  <a:lnTo>
                    <a:pt x="2928" y="1488"/>
                  </a:lnTo>
                  <a:lnTo>
                    <a:pt x="2892" y="1512"/>
                  </a:lnTo>
                  <a:lnTo>
                    <a:pt x="2844" y="1548"/>
                  </a:lnTo>
                  <a:lnTo>
                    <a:pt x="2808" y="1584"/>
                  </a:lnTo>
                  <a:lnTo>
                    <a:pt x="2772" y="1608"/>
                  </a:lnTo>
                  <a:lnTo>
                    <a:pt x="2736" y="1632"/>
                  </a:lnTo>
                  <a:lnTo>
                    <a:pt x="2688" y="1656"/>
                  </a:lnTo>
                  <a:lnTo>
                    <a:pt x="2652" y="1668"/>
                  </a:lnTo>
                  <a:lnTo>
                    <a:pt x="2568" y="1692"/>
                  </a:lnTo>
                  <a:lnTo>
                    <a:pt x="2532" y="1704"/>
                  </a:lnTo>
                  <a:lnTo>
                    <a:pt x="2484" y="1728"/>
                  </a:lnTo>
                  <a:lnTo>
                    <a:pt x="2436" y="1752"/>
                  </a:lnTo>
                  <a:lnTo>
                    <a:pt x="2388" y="1764"/>
                  </a:lnTo>
                  <a:lnTo>
                    <a:pt x="2352" y="1764"/>
                  </a:lnTo>
                  <a:lnTo>
                    <a:pt x="2316" y="1776"/>
                  </a:lnTo>
                  <a:lnTo>
                    <a:pt x="2280" y="1788"/>
                  </a:lnTo>
                  <a:lnTo>
                    <a:pt x="2244" y="1788"/>
                  </a:lnTo>
                  <a:lnTo>
                    <a:pt x="2148" y="1800"/>
                  </a:lnTo>
                  <a:lnTo>
                    <a:pt x="2064" y="1800"/>
                  </a:lnTo>
                  <a:lnTo>
                    <a:pt x="2028" y="1800"/>
                  </a:lnTo>
                  <a:lnTo>
                    <a:pt x="1980" y="1800"/>
                  </a:lnTo>
                  <a:lnTo>
                    <a:pt x="1932" y="1800"/>
                  </a:lnTo>
                  <a:lnTo>
                    <a:pt x="1884" y="1788"/>
                  </a:lnTo>
                  <a:lnTo>
                    <a:pt x="1848" y="1776"/>
                  </a:lnTo>
                  <a:lnTo>
                    <a:pt x="1812" y="1764"/>
                  </a:lnTo>
                  <a:lnTo>
                    <a:pt x="1776" y="1740"/>
                  </a:lnTo>
                  <a:lnTo>
                    <a:pt x="1740" y="1716"/>
                  </a:lnTo>
                  <a:lnTo>
                    <a:pt x="1716" y="1680"/>
                  </a:lnTo>
                  <a:lnTo>
                    <a:pt x="1692" y="1644"/>
                  </a:lnTo>
                  <a:lnTo>
                    <a:pt x="1668" y="1608"/>
                  </a:lnTo>
                  <a:lnTo>
                    <a:pt x="1644" y="1572"/>
                  </a:lnTo>
                  <a:lnTo>
                    <a:pt x="1632" y="1536"/>
                  </a:lnTo>
                  <a:lnTo>
                    <a:pt x="1620" y="1500"/>
                  </a:lnTo>
                  <a:lnTo>
                    <a:pt x="1596" y="1464"/>
                  </a:lnTo>
                  <a:lnTo>
                    <a:pt x="1596" y="1428"/>
                  </a:lnTo>
                  <a:lnTo>
                    <a:pt x="1584" y="1392"/>
                  </a:lnTo>
                  <a:lnTo>
                    <a:pt x="1572" y="136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Occurs like in </a:t>
            </a:r>
            <a:r>
              <a:rPr lang="en-US" sz="2400" u="sng" dirty="0" smtClean="0"/>
              <a:t>Mitosis</a:t>
            </a:r>
            <a:r>
              <a:rPr lang="en-US" sz="2400" dirty="0" smtClean="0"/>
              <a:t> to separate </a:t>
            </a:r>
            <a:r>
              <a:rPr lang="en-US" sz="2400" u="sng" dirty="0" smtClean="0"/>
              <a:t>sister chromatids</a:t>
            </a:r>
            <a:endParaRPr lang="en-US" sz="2400" u="sn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Meiosis II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42998" y="1524000"/>
            <a:ext cx="2895601" cy="4748159"/>
            <a:chOff x="1142998" y="1524000"/>
            <a:chExt cx="2895601" cy="4748159"/>
          </a:xfrm>
        </p:grpSpPr>
        <p:pic>
          <p:nvPicPr>
            <p:cNvPr id="6" name="Picture 5" descr="meiosis II-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216720" y="2450279"/>
              <a:ext cx="4748158" cy="289560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600200" y="1524000"/>
              <a:ext cx="1905000" cy="152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67200" y="1905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Prophase II:</a:t>
            </a:r>
          </a:p>
          <a:p>
            <a:r>
              <a:rPr lang="en-US" dirty="0" smtClean="0"/>
              <a:t>- </a:t>
            </a:r>
            <a:r>
              <a:rPr lang="en-US" u="sng" dirty="0" smtClean="0"/>
              <a:t>Nucleus disappears and spindle forms</a:t>
            </a:r>
            <a:endParaRPr lang="en-US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3276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Metaphase II:</a:t>
            </a:r>
          </a:p>
          <a:p>
            <a:r>
              <a:rPr lang="en-US" dirty="0" smtClean="0"/>
              <a:t>- </a:t>
            </a:r>
            <a:r>
              <a:rPr lang="en-US" u="sng" dirty="0" smtClean="0"/>
              <a:t>Chromosomes line up in the middle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4267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Anaphase II:</a:t>
            </a:r>
          </a:p>
          <a:p>
            <a:r>
              <a:rPr lang="en-US" dirty="0" smtClean="0"/>
              <a:t>- </a:t>
            </a:r>
            <a:r>
              <a:rPr lang="en-US" u="sng" dirty="0" smtClean="0"/>
              <a:t>Chromatids are separated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51816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Telophase II:</a:t>
            </a:r>
          </a:p>
          <a:p>
            <a:pPr>
              <a:buFontTx/>
              <a:buChar char="-"/>
            </a:pPr>
            <a:r>
              <a:rPr lang="en-US" u="sng" dirty="0" smtClean="0"/>
              <a:t>4 cells </a:t>
            </a:r>
            <a:r>
              <a:rPr lang="en-US" dirty="0" smtClean="0"/>
              <a:t>produces</a:t>
            </a:r>
          </a:p>
          <a:p>
            <a:pPr>
              <a:buFontTx/>
              <a:buChar char="-"/>
            </a:pPr>
            <a:r>
              <a:rPr lang="en-US" dirty="0" smtClean="0"/>
              <a:t>The cells are </a:t>
            </a:r>
            <a:r>
              <a:rPr lang="en-US" u="sng" dirty="0" smtClean="0"/>
              <a:t>haploid cells </a:t>
            </a:r>
            <a:r>
              <a:rPr lang="en-US" dirty="0" smtClean="0"/>
              <a:t>(23 chromosomes)</a:t>
            </a:r>
          </a:p>
          <a:p>
            <a:pPr>
              <a:buFontTx/>
              <a:buChar char="-"/>
            </a:pPr>
            <a:r>
              <a:rPr lang="en-US" dirty="0" smtClean="0"/>
              <a:t>Each cell is </a:t>
            </a:r>
            <a:r>
              <a:rPr lang="en-US" u="sng" dirty="0" smtClean="0"/>
              <a:t>genetically different</a:t>
            </a:r>
          </a:p>
          <a:p>
            <a:pPr>
              <a:buFontTx/>
              <a:buChar char="-"/>
            </a:pPr>
            <a:r>
              <a:rPr lang="en-US" dirty="0" smtClean="0"/>
              <a:t>These cells are </a:t>
            </a:r>
            <a:r>
              <a:rPr lang="en-US" u="sng" dirty="0" smtClean="0"/>
              <a:t>gametes</a:t>
            </a:r>
            <a:r>
              <a:rPr lang="en-US" dirty="0" smtClean="0"/>
              <a:t> – sperm and egg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9234D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Prophase II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  <a:defRPr/>
            </a:pPr>
            <a:endParaRPr lang="en-US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079500" y="2832100"/>
            <a:ext cx="6985000" cy="2870200"/>
            <a:chOff x="680" y="1784"/>
            <a:chExt cx="4400" cy="1808"/>
          </a:xfrm>
        </p:grpSpPr>
        <p:sp>
          <p:nvSpPr>
            <p:cNvPr id="27653" name="Freeform 4"/>
            <p:cNvSpPr>
              <a:spLocks/>
            </p:cNvSpPr>
            <p:nvPr/>
          </p:nvSpPr>
          <p:spPr bwMode="auto">
            <a:xfrm>
              <a:off x="1572" y="267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Freeform 5"/>
            <p:cNvSpPr>
              <a:spLocks/>
            </p:cNvSpPr>
            <p:nvPr/>
          </p:nvSpPr>
          <p:spPr bwMode="auto">
            <a:xfrm>
              <a:off x="1716" y="267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Oval 6"/>
            <p:cNvSpPr>
              <a:spLocks noChangeArrowheads="1"/>
            </p:cNvSpPr>
            <p:nvPr/>
          </p:nvSpPr>
          <p:spPr bwMode="auto">
            <a:xfrm>
              <a:off x="1684" y="288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Freeform 7"/>
            <p:cNvSpPr>
              <a:spLocks/>
            </p:cNvSpPr>
            <p:nvPr/>
          </p:nvSpPr>
          <p:spPr bwMode="auto">
            <a:xfrm>
              <a:off x="3972" y="224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8"/>
            <p:cNvSpPr>
              <a:spLocks/>
            </p:cNvSpPr>
            <p:nvPr/>
          </p:nvSpPr>
          <p:spPr bwMode="auto">
            <a:xfrm>
              <a:off x="4116" y="224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Oval 9"/>
            <p:cNvSpPr>
              <a:spLocks noChangeArrowheads="1"/>
            </p:cNvSpPr>
            <p:nvPr/>
          </p:nvSpPr>
          <p:spPr bwMode="auto">
            <a:xfrm>
              <a:off x="4084" y="245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Freeform 10"/>
            <p:cNvSpPr>
              <a:spLocks/>
            </p:cNvSpPr>
            <p:nvPr/>
          </p:nvSpPr>
          <p:spPr bwMode="auto">
            <a:xfrm>
              <a:off x="1284" y="219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11"/>
            <p:cNvSpPr>
              <a:spLocks/>
            </p:cNvSpPr>
            <p:nvPr/>
          </p:nvSpPr>
          <p:spPr bwMode="auto">
            <a:xfrm>
              <a:off x="1428" y="219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Oval 12"/>
            <p:cNvSpPr>
              <a:spLocks noChangeArrowheads="1"/>
            </p:cNvSpPr>
            <p:nvPr/>
          </p:nvSpPr>
          <p:spPr bwMode="auto">
            <a:xfrm>
              <a:off x="1396" y="240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Freeform 13"/>
            <p:cNvSpPr>
              <a:spLocks/>
            </p:cNvSpPr>
            <p:nvPr/>
          </p:nvSpPr>
          <p:spPr bwMode="auto">
            <a:xfrm>
              <a:off x="4260" y="272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4"/>
            <p:cNvSpPr>
              <a:spLocks/>
            </p:cNvSpPr>
            <p:nvPr/>
          </p:nvSpPr>
          <p:spPr bwMode="auto">
            <a:xfrm>
              <a:off x="4404" y="272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Oval 15"/>
            <p:cNvSpPr>
              <a:spLocks noChangeArrowheads="1"/>
            </p:cNvSpPr>
            <p:nvPr/>
          </p:nvSpPr>
          <p:spPr bwMode="auto">
            <a:xfrm>
              <a:off x="4372" y="293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Oval 16"/>
            <p:cNvSpPr>
              <a:spLocks noChangeArrowheads="1"/>
            </p:cNvSpPr>
            <p:nvPr/>
          </p:nvSpPr>
          <p:spPr bwMode="auto">
            <a:xfrm>
              <a:off x="680" y="1784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Oval 17"/>
            <p:cNvSpPr>
              <a:spLocks noChangeArrowheads="1"/>
            </p:cNvSpPr>
            <p:nvPr/>
          </p:nvSpPr>
          <p:spPr bwMode="auto">
            <a:xfrm>
              <a:off x="3272" y="1832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Rectangle 18"/>
            <p:cNvSpPr>
              <a:spLocks noChangeArrowheads="1"/>
            </p:cNvSpPr>
            <p:nvPr/>
          </p:nvSpPr>
          <p:spPr bwMode="auto">
            <a:xfrm>
              <a:off x="4900" y="264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Rectangle 19"/>
            <p:cNvSpPr>
              <a:spLocks noChangeArrowheads="1"/>
            </p:cNvSpPr>
            <p:nvPr/>
          </p:nvSpPr>
          <p:spPr bwMode="auto">
            <a:xfrm>
              <a:off x="4852" y="2548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Line 20"/>
            <p:cNvSpPr>
              <a:spLocks noChangeShapeType="1"/>
            </p:cNvSpPr>
            <p:nvPr/>
          </p:nvSpPr>
          <p:spPr bwMode="auto">
            <a:xfrm flipV="1">
              <a:off x="4944" y="239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Line 21"/>
            <p:cNvSpPr>
              <a:spLocks noChangeShapeType="1"/>
            </p:cNvSpPr>
            <p:nvPr/>
          </p:nvSpPr>
          <p:spPr bwMode="auto">
            <a:xfrm flipV="1">
              <a:off x="4996" y="249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Line 22"/>
            <p:cNvSpPr>
              <a:spLocks noChangeShapeType="1"/>
            </p:cNvSpPr>
            <p:nvPr/>
          </p:nvSpPr>
          <p:spPr bwMode="auto">
            <a:xfrm>
              <a:off x="4996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Line 23"/>
            <p:cNvSpPr>
              <a:spLocks noChangeShapeType="1"/>
            </p:cNvSpPr>
            <p:nvPr/>
          </p:nvSpPr>
          <p:spPr bwMode="auto">
            <a:xfrm>
              <a:off x="4996" y="274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Line 24"/>
            <p:cNvSpPr>
              <a:spLocks noChangeShapeType="1"/>
            </p:cNvSpPr>
            <p:nvPr/>
          </p:nvSpPr>
          <p:spPr bwMode="auto">
            <a:xfrm>
              <a:off x="4944" y="283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Rectangle 25"/>
            <p:cNvSpPr>
              <a:spLocks noChangeArrowheads="1"/>
            </p:cNvSpPr>
            <p:nvPr/>
          </p:nvSpPr>
          <p:spPr bwMode="auto">
            <a:xfrm>
              <a:off x="2308" y="264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Rectangle 26"/>
            <p:cNvSpPr>
              <a:spLocks noChangeArrowheads="1"/>
            </p:cNvSpPr>
            <p:nvPr/>
          </p:nvSpPr>
          <p:spPr bwMode="auto">
            <a:xfrm>
              <a:off x="2260" y="250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Line 27"/>
            <p:cNvSpPr>
              <a:spLocks noChangeShapeType="1"/>
            </p:cNvSpPr>
            <p:nvPr/>
          </p:nvSpPr>
          <p:spPr bwMode="auto">
            <a:xfrm flipV="1">
              <a:off x="2352" y="234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Line 28"/>
            <p:cNvSpPr>
              <a:spLocks noChangeShapeType="1"/>
            </p:cNvSpPr>
            <p:nvPr/>
          </p:nvSpPr>
          <p:spPr bwMode="auto">
            <a:xfrm flipV="1">
              <a:off x="2404" y="249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Line 29"/>
            <p:cNvSpPr>
              <a:spLocks noChangeShapeType="1"/>
            </p:cNvSpPr>
            <p:nvPr/>
          </p:nvSpPr>
          <p:spPr bwMode="auto">
            <a:xfrm>
              <a:off x="2404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Line 30"/>
            <p:cNvSpPr>
              <a:spLocks noChangeShapeType="1"/>
            </p:cNvSpPr>
            <p:nvPr/>
          </p:nvSpPr>
          <p:spPr bwMode="auto">
            <a:xfrm>
              <a:off x="2404" y="274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Line 31"/>
            <p:cNvSpPr>
              <a:spLocks noChangeShapeType="1"/>
            </p:cNvSpPr>
            <p:nvPr/>
          </p:nvSpPr>
          <p:spPr bwMode="auto">
            <a:xfrm>
              <a:off x="2352" y="278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Rectangle 32"/>
            <p:cNvSpPr>
              <a:spLocks noChangeArrowheads="1"/>
            </p:cNvSpPr>
            <p:nvPr/>
          </p:nvSpPr>
          <p:spPr bwMode="auto">
            <a:xfrm>
              <a:off x="820" y="254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Rectangle 33"/>
            <p:cNvSpPr>
              <a:spLocks noChangeArrowheads="1"/>
            </p:cNvSpPr>
            <p:nvPr/>
          </p:nvSpPr>
          <p:spPr bwMode="auto">
            <a:xfrm>
              <a:off x="820" y="269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Line 34"/>
            <p:cNvSpPr>
              <a:spLocks noChangeShapeType="1"/>
            </p:cNvSpPr>
            <p:nvPr/>
          </p:nvSpPr>
          <p:spPr bwMode="auto">
            <a:xfrm flipH="1">
              <a:off x="716" y="2740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Line 35"/>
            <p:cNvSpPr>
              <a:spLocks noChangeShapeType="1"/>
            </p:cNvSpPr>
            <p:nvPr/>
          </p:nvSpPr>
          <p:spPr bwMode="auto">
            <a:xfrm>
              <a:off x="724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Line 36"/>
            <p:cNvSpPr>
              <a:spLocks noChangeShapeType="1"/>
            </p:cNvSpPr>
            <p:nvPr/>
          </p:nvSpPr>
          <p:spPr bwMode="auto">
            <a:xfrm>
              <a:off x="724" y="250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Line 37"/>
            <p:cNvSpPr>
              <a:spLocks noChangeShapeType="1"/>
            </p:cNvSpPr>
            <p:nvPr/>
          </p:nvSpPr>
          <p:spPr bwMode="auto">
            <a:xfrm flipV="1">
              <a:off x="816" y="239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Line 38"/>
            <p:cNvSpPr>
              <a:spLocks noChangeShapeType="1"/>
            </p:cNvSpPr>
            <p:nvPr/>
          </p:nvSpPr>
          <p:spPr bwMode="auto">
            <a:xfrm>
              <a:off x="816" y="278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Line 39"/>
            <p:cNvSpPr>
              <a:spLocks noChangeShapeType="1"/>
            </p:cNvSpPr>
            <p:nvPr/>
          </p:nvSpPr>
          <p:spPr bwMode="auto">
            <a:xfrm flipV="1">
              <a:off x="868" y="2444"/>
              <a:ext cx="56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Line 40"/>
            <p:cNvSpPr>
              <a:spLocks noChangeShapeType="1"/>
            </p:cNvSpPr>
            <p:nvPr/>
          </p:nvSpPr>
          <p:spPr bwMode="auto">
            <a:xfrm>
              <a:off x="1444" y="2452"/>
              <a:ext cx="808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Line 41"/>
            <p:cNvSpPr>
              <a:spLocks noChangeShapeType="1"/>
            </p:cNvSpPr>
            <p:nvPr/>
          </p:nvSpPr>
          <p:spPr bwMode="auto">
            <a:xfrm>
              <a:off x="916" y="2692"/>
              <a:ext cx="808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Line 42"/>
            <p:cNvSpPr>
              <a:spLocks noChangeShapeType="1"/>
            </p:cNvSpPr>
            <p:nvPr/>
          </p:nvSpPr>
          <p:spPr bwMode="auto">
            <a:xfrm flipV="1">
              <a:off x="1732" y="2684"/>
              <a:ext cx="568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Rectangle 43"/>
            <p:cNvSpPr>
              <a:spLocks noChangeArrowheads="1"/>
            </p:cNvSpPr>
            <p:nvPr/>
          </p:nvSpPr>
          <p:spPr bwMode="auto">
            <a:xfrm>
              <a:off x="3412" y="259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Rectangle 44"/>
            <p:cNvSpPr>
              <a:spLocks noChangeArrowheads="1"/>
            </p:cNvSpPr>
            <p:nvPr/>
          </p:nvSpPr>
          <p:spPr bwMode="auto">
            <a:xfrm>
              <a:off x="3460" y="274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Line 45"/>
            <p:cNvSpPr>
              <a:spLocks noChangeShapeType="1"/>
            </p:cNvSpPr>
            <p:nvPr/>
          </p:nvSpPr>
          <p:spPr bwMode="auto">
            <a:xfrm flipH="1">
              <a:off x="3356" y="2836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5" name="Line 46"/>
            <p:cNvSpPr>
              <a:spLocks noChangeShapeType="1"/>
            </p:cNvSpPr>
            <p:nvPr/>
          </p:nvSpPr>
          <p:spPr bwMode="auto">
            <a:xfrm>
              <a:off x="3316" y="2736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Line 47"/>
            <p:cNvSpPr>
              <a:spLocks noChangeShapeType="1"/>
            </p:cNvSpPr>
            <p:nvPr/>
          </p:nvSpPr>
          <p:spPr bwMode="auto">
            <a:xfrm>
              <a:off x="3316" y="2596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7" name="Line 48"/>
            <p:cNvSpPr>
              <a:spLocks noChangeShapeType="1"/>
            </p:cNvSpPr>
            <p:nvPr/>
          </p:nvSpPr>
          <p:spPr bwMode="auto">
            <a:xfrm flipV="1">
              <a:off x="3408" y="244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Line 49"/>
            <p:cNvSpPr>
              <a:spLocks noChangeShapeType="1"/>
            </p:cNvSpPr>
            <p:nvPr/>
          </p:nvSpPr>
          <p:spPr bwMode="auto">
            <a:xfrm>
              <a:off x="3456" y="283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Line 50"/>
            <p:cNvSpPr>
              <a:spLocks noChangeShapeType="1"/>
            </p:cNvSpPr>
            <p:nvPr/>
          </p:nvSpPr>
          <p:spPr bwMode="auto">
            <a:xfrm flipV="1">
              <a:off x="3460" y="2492"/>
              <a:ext cx="664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Line 51"/>
            <p:cNvSpPr>
              <a:spLocks noChangeShapeType="1"/>
            </p:cNvSpPr>
            <p:nvPr/>
          </p:nvSpPr>
          <p:spPr bwMode="auto">
            <a:xfrm flipH="1" flipV="1">
              <a:off x="4172" y="2492"/>
              <a:ext cx="68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Line 52"/>
            <p:cNvSpPr>
              <a:spLocks noChangeShapeType="1"/>
            </p:cNvSpPr>
            <p:nvPr/>
          </p:nvSpPr>
          <p:spPr bwMode="auto">
            <a:xfrm>
              <a:off x="3556" y="2788"/>
              <a:ext cx="856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Line 53"/>
            <p:cNvSpPr>
              <a:spLocks noChangeShapeType="1"/>
            </p:cNvSpPr>
            <p:nvPr/>
          </p:nvSpPr>
          <p:spPr bwMode="auto">
            <a:xfrm flipV="1">
              <a:off x="4468" y="2684"/>
              <a:ext cx="472" cy="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9234D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Metaphase II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066800" y="1752600"/>
            <a:ext cx="7010400" cy="4014788"/>
            <a:chOff x="680" y="1588"/>
            <a:chExt cx="4400" cy="2529"/>
          </a:xfrm>
        </p:grpSpPr>
        <p:sp>
          <p:nvSpPr>
            <p:cNvPr id="28677" name="Freeform 4"/>
            <p:cNvSpPr>
              <a:spLocks/>
            </p:cNvSpPr>
            <p:nvPr/>
          </p:nvSpPr>
          <p:spPr bwMode="auto">
            <a:xfrm>
              <a:off x="1428" y="277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Freeform 5"/>
            <p:cNvSpPr>
              <a:spLocks/>
            </p:cNvSpPr>
            <p:nvPr/>
          </p:nvSpPr>
          <p:spPr bwMode="auto">
            <a:xfrm>
              <a:off x="1572" y="277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Oval 6"/>
            <p:cNvSpPr>
              <a:spLocks noChangeArrowheads="1"/>
            </p:cNvSpPr>
            <p:nvPr/>
          </p:nvSpPr>
          <p:spPr bwMode="auto">
            <a:xfrm>
              <a:off x="1540" y="2980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Freeform 7"/>
            <p:cNvSpPr>
              <a:spLocks/>
            </p:cNvSpPr>
            <p:nvPr/>
          </p:nvSpPr>
          <p:spPr bwMode="auto">
            <a:xfrm>
              <a:off x="4020" y="224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Freeform 8"/>
            <p:cNvSpPr>
              <a:spLocks/>
            </p:cNvSpPr>
            <p:nvPr/>
          </p:nvSpPr>
          <p:spPr bwMode="auto">
            <a:xfrm>
              <a:off x="4164" y="224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Oval 9"/>
            <p:cNvSpPr>
              <a:spLocks noChangeArrowheads="1"/>
            </p:cNvSpPr>
            <p:nvPr/>
          </p:nvSpPr>
          <p:spPr bwMode="auto">
            <a:xfrm>
              <a:off x="4132" y="245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Freeform 10"/>
            <p:cNvSpPr>
              <a:spLocks/>
            </p:cNvSpPr>
            <p:nvPr/>
          </p:nvSpPr>
          <p:spPr bwMode="auto">
            <a:xfrm>
              <a:off x="1428" y="219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11"/>
            <p:cNvSpPr>
              <a:spLocks/>
            </p:cNvSpPr>
            <p:nvPr/>
          </p:nvSpPr>
          <p:spPr bwMode="auto">
            <a:xfrm>
              <a:off x="1572" y="219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Oval 12"/>
            <p:cNvSpPr>
              <a:spLocks noChangeArrowheads="1"/>
            </p:cNvSpPr>
            <p:nvPr/>
          </p:nvSpPr>
          <p:spPr bwMode="auto">
            <a:xfrm>
              <a:off x="1540" y="240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Freeform 13"/>
            <p:cNvSpPr>
              <a:spLocks/>
            </p:cNvSpPr>
            <p:nvPr/>
          </p:nvSpPr>
          <p:spPr bwMode="auto">
            <a:xfrm>
              <a:off x="4020" y="277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14"/>
            <p:cNvSpPr>
              <a:spLocks/>
            </p:cNvSpPr>
            <p:nvPr/>
          </p:nvSpPr>
          <p:spPr bwMode="auto">
            <a:xfrm>
              <a:off x="4164" y="277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Oval 15"/>
            <p:cNvSpPr>
              <a:spLocks noChangeArrowheads="1"/>
            </p:cNvSpPr>
            <p:nvPr/>
          </p:nvSpPr>
          <p:spPr bwMode="auto">
            <a:xfrm>
              <a:off x="4132" y="2980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Oval 16"/>
            <p:cNvSpPr>
              <a:spLocks noChangeArrowheads="1"/>
            </p:cNvSpPr>
            <p:nvPr/>
          </p:nvSpPr>
          <p:spPr bwMode="auto">
            <a:xfrm>
              <a:off x="680" y="1784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Oval 17"/>
            <p:cNvSpPr>
              <a:spLocks noChangeArrowheads="1"/>
            </p:cNvSpPr>
            <p:nvPr/>
          </p:nvSpPr>
          <p:spPr bwMode="auto">
            <a:xfrm>
              <a:off x="3272" y="1832"/>
              <a:ext cx="180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Rectangle 18"/>
            <p:cNvSpPr>
              <a:spLocks noChangeArrowheads="1"/>
            </p:cNvSpPr>
            <p:nvPr/>
          </p:nvSpPr>
          <p:spPr bwMode="auto">
            <a:xfrm>
              <a:off x="4900" y="264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Rectangle 19"/>
            <p:cNvSpPr>
              <a:spLocks noChangeArrowheads="1"/>
            </p:cNvSpPr>
            <p:nvPr/>
          </p:nvSpPr>
          <p:spPr bwMode="auto">
            <a:xfrm>
              <a:off x="4852" y="2548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Line 20"/>
            <p:cNvSpPr>
              <a:spLocks noChangeShapeType="1"/>
            </p:cNvSpPr>
            <p:nvPr/>
          </p:nvSpPr>
          <p:spPr bwMode="auto">
            <a:xfrm flipV="1">
              <a:off x="4944" y="239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Line 21"/>
            <p:cNvSpPr>
              <a:spLocks noChangeShapeType="1"/>
            </p:cNvSpPr>
            <p:nvPr/>
          </p:nvSpPr>
          <p:spPr bwMode="auto">
            <a:xfrm flipV="1">
              <a:off x="4996" y="249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Line 22"/>
            <p:cNvSpPr>
              <a:spLocks noChangeShapeType="1"/>
            </p:cNvSpPr>
            <p:nvPr/>
          </p:nvSpPr>
          <p:spPr bwMode="auto">
            <a:xfrm>
              <a:off x="4996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Line 23"/>
            <p:cNvSpPr>
              <a:spLocks noChangeShapeType="1"/>
            </p:cNvSpPr>
            <p:nvPr/>
          </p:nvSpPr>
          <p:spPr bwMode="auto">
            <a:xfrm>
              <a:off x="4996" y="274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Line 24"/>
            <p:cNvSpPr>
              <a:spLocks noChangeShapeType="1"/>
            </p:cNvSpPr>
            <p:nvPr/>
          </p:nvSpPr>
          <p:spPr bwMode="auto">
            <a:xfrm>
              <a:off x="4944" y="283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Rectangle 25"/>
            <p:cNvSpPr>
              <a:spLocks noChangeArrowheads="1"/>
            </p:cNvSpPr>
            <p:nvPr/>
          </p:nvSpPr>
          <p:spPr bwMode="auto">
            <a:xfrm>
              <a:off x="2308" y="264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6"/>
            <p:cNvSpPr>
              <a:spLocks noChangeArrowheads="1"/>
            </p:cNvSpPr>
            <p:nvPr/>
          </p:nvSpPr>
          <p:spPr bwMode="auto">
            <a:xfrm>
              <a:off x="2260" y="250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Line 27"/>
            <p:cNvSpPr>
              <a:spLocks noChangeShapeType="1"/>
            </p:cNvSpPr>
            <p:nvPr/>
          </p:nvSpPr>
          <p:spPr bwMode="auto">
            <a:xfrm flipV="1">
              <a:off x="2352" y="234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1" name="Line 28"/>
            <p:cNvSpPr>
              <a:spLocks noChangeShapeType="1"/>
            </p:cNvSpPr>
            <p:nvPr/>
          </p:nvSpPr>
          <p:spPr bwMode="auto">
            <a:xfrm flipV="1">
              <a:off x="2404" y="249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Line 29"/>
            <p:cNvSpPr>
              <a:spLocks noChangeShapeType="1"/>
            </p:cNvSpPr>
            <p:nvPr/>
          </p:nvSpPr>
          <p:spPr bwMode="auto">
            <a:xfrm>
              <a:off x="2404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0"/>
            <p:cNvSpPr>
              <a:spLocks noChangeShapeType="1"/>
            </p:cNvSpPr>
            <p:nvPr/>
          </p:nvSpPr>
          <p:spPr bwMode="auto">
            <a:xfrm>
              <a:off x="2404" y="274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Line 31"/>
            <p:cNvSpPr>
              <a:spLocks noChangeShapeType="1"/>
            </p:cNvSpPr>
            <p:nvPr/>
          </p:nvSpPr>
          <p:spPr bwMode="auto">
            <a:xfrm>
              <a:off x="2352" y="278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5" name="Rectangle 32"/>
            <p:cNvSpPr>
              <a:spLocks noChangeArrowheads="1"/>
            </p:cNvSpPr>
            <p:nvPr/>
          </p:nvSpPr>
          <p:spPr bwMode="auto">
            <a:xfrm>
              <a:off x="820" y="254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6" name="Rectangle 33"/>
            <p:cNvSpPr>
              <a:spLocks noChangeArrowheads="1"/>
            </p:cNvSpPr>
            <p:nvPr/>
          </p:nvSpPr>
          <p:spPr bwMode="auto">
            <a:xfrm>
              <a:off x="820" y="269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Line 34"/>
            <p:cNvSpPr>
              <a:spLocks noChangeShapeType="1"/>
            </p:cNvSpPr>
            <p:nvPr/>
          </p:nvSpPr>
          <p:spPr bwMode="auto">
            <a:xfrm flipH="1">
              <a:off x="716" y="2740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Line 35"/>
            <p:cNvSpPr>
              <a:spLocks noChangeShapeType="1"/>
            </p:cNvSpPr>
            <p:nvPr/>
          </p:nvSpPr>
          <p:spPr bwMode="auto">
            <a:xfrm>
              <a:off x="724" y="264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9" name="Line 36"/>
            <p:cNvSpPr>
              <a:spLocks noChangeShapeType="1"/>
            </p:cNvSpPr>
            <p:nvPr/>
          </p:nvSpPr>
          <p:spPr bwMode="auto">
            <a:xfrm>
              <a:off x="724" y="250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0" name="Line 37"/>
            <p:cNvSpPr>
              <a:spLocks noChangeShapeType="1"/>
            </p:cNvSpPr>
            <p:nvPr/>
          </p:nvSpPr>
          <p:spPr bwMode="auto">
            <a:xfrm flipV="1">
              <a:off x="816" y="239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Line 38"/>
            <p:cNvSpPr>
              <a:spLocks noChangeShapeType="1"/>
            </p:cNvSpPr>
            <p:nvPr/>
          </p:nvSpPr>
          <p:spPr bwMode="auto">
            <a:xfrm>
              <a:off x="816" y="278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2" name="Rectangle 39"/>
            <p:cNvSpPr>
              <a:spLocks noChangeArrowheads="1"/>
            </p:cNvSpPr>
            <p:nvPr/>
          </p:nvSpPr>
          <p:spPr bwMode="auto">
            <a:xfrm>
              <a:off x="3412" y="259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0"/>
            <p:cNvSpPr>
              <a:spLocks noChangeArrowheads="1"/>
            </p:cNvSpPr>
            <p:nvPr/>
          </p:nvSpPr>
          <p:spPr bwMode="auto">
            <a:xfrm>
              <a:off x="3460" y="274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Line 41"/>
            <p:cNvSpPr>
              <a:spLocks noChangeShapeType="1"/>
            </p:cNvSpPr>
            <p:nvPr/>
          </p:nvSpPr>
          <p:spPr bwMode="auto">
            <a:xfrm flipH="1">
              <a:off x="3356" y="2836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Line 42"/>
            <p:cNvSpPr>
              <a:spLocks noChangeShapeType="1"/>
            </p:cNvSpPr>
            <p:nvPr/>
          </p:nvSpPr>
          <p:spPr bwMode="auto">
            <a:xfrm>
              <a:off x="3316" y="2736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6" name="Line 43"/>
            <p:cNvSpPr>
              <a:spLocks noChangeShapeType="1"/>
            </p:cNvSpPr>
            <p:nvPr/>
          </p:nvSpPr>
          <p:spPr bwMode="auto">
            <a:xfrm>
              <a:off x="3316" y="2596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7" name="Line 44"/>
            <p:cNvSpPr>
              <a:spLocks noChangeShapeType="1"/>
            </p:cNvSpPr>
            <p:nvPr/>
          </p:nvSpPr>
          <p:spPr bwMode="auto">
            <a:xfrm flipV="1">
              <a:off x="3408" y="244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5"/>
            <p:cNvSpPr>
              <a:spLocks noChangeShapeType="1"/>
            </p:cNvSpPr>
            <p:nvPr/>
          </p:nvSpPr>
          <p:spPr bwMode="auto">
            <a:xfrm>
              <a:off x="3456" y="283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9" name="Line 46"/>
            <p:cNvSpPr>
              <a:spLocks noChangeShapeType="1"/>
            </p:cNvSpPr>
            <p:nvPr/>
          </p:nvSpPr>
          <p:spPr bwMode="auto">
            <a:xfrm>
              <a:off x="1584" y="1588"/>
              <a:ext cx="0" cy="2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0" name="Line 47"/>
            <p:cNvSpPr>
              <a:spLocks noChangeShapeType="1"/>
            </p:cNvSpPr>
            <p:nvPr/>
          </p:nvSpPr>
          <p:spPr bwMode="auto">
            <a:xfrm>
              <a:off x="4176" y="1636"/>
              <a:ext cx="0" cy="2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1" name="Line 48"/>
            <p:cNvSpPr>
              <a:spLocks noChangeShapeType="1"/>
            </p:cNvSpPr>
            <p:nvPr/>
          </p:nvSpPr>
          <p:spPr bwMode="auto">
            <a:xfrm flipV="1">
              <a:off x="868" y="2444"/>
              <a:ext cx="712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2" name="Line 49"/>
            <p:cNvSpPr>
              <a:spLocks noChangeShapeType="1"/>
            </p:cNvSpPr>
            <p:nvPr/>
          </p:nvSpPr>
          <p:spPr bwMode="auto">
            <a:xfrm>
              <a:off x="916" y="2740"/>
              <a:ext cx="616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3" name="Line 50"/>
            <p:cNvSpPr>
              <a:spLocks noChangeShapeType="1"/>
            </p:cNvSpPr>
            <p:nvPr/>
          </p:nvSpPr>
          <p:spPr bwMode="auto">
            <a:xfrm>
              <a:off x="1588" y="2452"/>
              <a:ext cx="712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4" name="Line 51"/>
            <p:cNvSpPr>
              <a:spLocks noChangeShapeType="1"/>
            </p:cNvSpPr>
            <p:nvPr/>
          </p:nvSpPr>
          <p:spPr bwMode="auto">
            <a:xfrm flipV="1">
              <a:off x="1588" y="2684"/>
              <a:ext cx="712" cy="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5" name="Line 52"/>
            <p:cNvSpPr>
              <a:spLocks noChangeShapeType="1"/>
            </p:cNvSpPr>
            <p:nvPr/>
          </p:nvSpPr>
          <p:spPr bwMode="auto">
            <a:xfrm flipV="1">
              <a:off x="3460" y="2492"/>
              <a:ext cx="712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6" name="Line 53"/>
            <p:cNvSpPr>
              <a:spLocks noChangeShapeType="1"/>
            </p:cNvSpPr>
            <p:nvPr/>
          </p:nvSpPr>
          <p:spPr bwMode="auto">
            <a:xfrm>
              <a:off x="3556" y="2788"/>
              <a:ext cx="616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Line 54"/>
            <p:cNvSpPr>
              <a:spLocks noChangeShapeType="1"/>
            </p:cNvSpPr>
            <p:nvPr/>
          </p:nvSpPr>
          <p:spPr bwMode="auto">
            <a:xfrm>
              <a:off x="4180" y="2500"/>
              <a:ext cx="712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8" name="Line 55"/>
            <p:cNvSpPr>
              <a:spLocks noChangeShapeType="1"/>
            </p:cNvSpPr>
            <p:nvPr/>
          </p:nvSpPr>
          <p:spPr bwMode="auto">
            <a:xfrm flipV="1">
              <a:off x="4228" y="2684"/>
              <a:ext cx="664" cy="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Rectangle 56"/>
            <p:cNvSpPr>
              <a:spLocks noChangeArrowheads="1"/>
            </p:cNvSpPr>
            <p:nvPr/>
          </p:nvSpPr>
          <p:spPr bwMode="auto">
            <a:xfrm>
              <a:off x="3447" y="3831"/>
              <a:ext cx="161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/>
                <a:t>metaphase plate</a:t>
              </a:r>
            </a:p>
          </p:txBody>
        </p:sp>
        <p:sp>
          <p:nvSpPr>
            <p:cNvPr id="28730" name="Rectangle 57"/>
            <p:cNvSpPr>
              <a:spLocks noChangeArrowheads="1"/>
            </p:cNvSpPr>
            <p:nvPr/>
          </p:nvSpPr>
          <p:spPr bwMode="auto">
            <a:xfrm>
              <a:off x="807" y="3831"/>
              <a:ext cx="161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/>
                <a:t>metaphase plate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9234D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Anaphase II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sister </a:t>
            </a:r>
            <a:r>
              <a:rPr lang="en-US" b="1" dirty="0" err="1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chromatids</a:t>
            </a:r>
            <a:r>
              <a:rPr lang="en-US" b="1" dirty="0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separate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774700" y="3441700"/>
            <a:ext cx="7747000" cy="2794000"/>
            <a:chOff x="488" y="2168"/>
            <a:chExt cx="4880" cy="1760"/>
          </a:xfrm>
        </p:grpSpPr>
        <p:sp>
          <p:nvSpPr>
            <p:cNvPr id="29701" name="Freeform 4"/>
            <p:cNvSpPr>
              <a:spLocks/>
            </p:cNvSpPr>
            <p:nvPr/>
          </p:nvSpPr>
          <p:spPr bwMode="auto">
            <a:xfrm>
              <a:off x="1140" y="301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2" name="Freeform 5"/>
            <p:cNvSpPr>
              <a:spLocks/>
            </p:cNvSpPr>
            <p:nvPr/>
          </p:nvSpPr>
          <p:spPr bwMode="auto">
            <a:xfrm>
              <a:off x="1764" y="306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Freeform 6"/>
            <p:cNvSpPr>
              <a:spLocks/>
            </p:cNvSpPr>
            <p:nvPr/>
          </p:nvSpPr>
          <p:spPr bwMode="auto">
            <a:xfrm>
              <a:off x="3684" y="258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Freeform 7"/>
            <p:cNvSpPr>
              <a:spLocks/>
            </p:cNvSpPr>
            <p:nvPr/>
          </p:nvSpPr>
          <p:spPr bwMode="auto">
            <a:xfrm>
              <a:off x="4404" y="258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Freeform 8"/>
            <p:cNvSpPr>
              <a:spLocks/>
            </p:cNvSpPr>
            <p:nvPr/>
          </p:nvSpPr>
          <p:spPr bwMode="auto">
            <a:xfrm>
              <a:off x="1092" y="248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Freeform 9"/>
            <p:cNvSpPr>
              <a:spLocks/>
            </p:cNvSpPr>
            <p:nvPr/>
          </p:nvSpPr>
          <p:spPr bwMode="auto">
            <a:xfrm>
              <a:off x="1764" y="253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Freeform 10"/>
            <p:cNvSpPr>
              <a:spLocks/>
            </p:cNvSpPr>
            <p:nvPr/>
          </p:nvSpPr>
          <p:spPr bwMode="auto">
            <a:xfrm>
              <a:off x="3732" y="310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Freeform 11"/>
            <p:cNvSpPr>
              <a:spLocks/>
            </p:cNvSpPr>
            <p:nvPr/>
          </p:nvSpPr>
          <p:spPr bwMode="auto">
            <a:xfrm>
              <a:off x="4404" y="31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Oval 12"/>
            <p:cNvSpPr>
              <a:spLocks noChangeArrowheads="1"/>
            </p:cNvSpPr>
            <p:nvPr/>
          </p:nvSpPr>
          <p:spPr bwMode="auto">
            <a:xfrm>
              <a:off x="488" y="2168"/>
              <a:ext cx="2240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Oval 13"/>
            <p:cNvSpPr>
              <a:spLocks noChangeArrowheads="1"/>
            </p:cNvSpPr>
            <p:nvPr/>
          </p:nvSpPr>
          <p:spPr bwMode="auto">
            <a:xfrm>
              <a:off x="3080" y="2168"/>
              <a:ext cx="2288" cy="176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Rectangle 14"/>
            <p:cNvSpPr>
              <a:spLocks noChangeArrowheads="1"/>
            </p:cNvSpPr>
            <p:nvPr/>
          </p:nvSpPr>
          <p:spPr bwMode="auto">
            <a:xfrm>
              <a:off x="4852" y="2980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Rectangle 15"/>
            <p:cNvSpPr>
              <a:spLocks noChangeArrowheads="1"/>
            </p:cNvSpPr>
            <p:nvPr/>
          </p:nvSpPr>
          <p:spPr bwMode="auto">
            <a:xfrm>
              <a:off x="4804" y="2884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Line 16"/>
            <p:cNvSpPr>
              <a:spLocks noChangeShapeType="1"/>
            </p:cNvSpPr>
            <p:nvPr/>
          </p:nvSpPr>
          <p:spPr bwMode="auto">
            <a:xfrm flipV="1">
              <a:off x="4896" y="2732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Line 17"/>
            <p:cNvSpPr>
              <a:spLocks noChangeShapeType="1"/>
            </p:cNvSpPr>
            <p:nvPr/>
          </p:nvSpPr>
          <p:spPr bwMode="auto">
            <a:xfrm flipV="1">
              <a:off x="4948" y="2828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Line 18"/>
            <p:cNvSpPr>
              <a:spLocks noChangeShapeType="1"/>
            </p:cNvSpPr>
            <p:nvPr/>
          </p:nvSpPr>
          <p:spPr bwMode="auto">
            <a:xfrm>
              <a:off x="4948" y="2976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Line 19"/>
            <p:cNvSpPr>
              <a:spLocks noChangeShapeType="1"/>
            </p:cNvSpPr>
            <p:nvPr/>
          </p:nvSpPr>
          <p:spPr bwMode="auto">
            <a:xfrm>
              <a:off x="4948" y="3076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Line 20"/>
            <p:cNvSpPr>
              <a:spLocks noChangeShapeType="1"/>
            </p:cNvSpPr>
            <p:nvPr/>
          </p:nvSpPr>
          <p:spPr bwMode="auto">
            <a:xfrm>
              <a:off x="4896" y="3172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Rectangle 21"/>
            <p:cNvSpPr>
              <a:spLocks noChangeArrowheads="1"/>
            </p:cNvSpPr>
            <p:nvPr/>
          </p:nvSpPr>
          <p:spPr bwMode="auto">
            <a:xfrm>
              <a:off x="2260" y="302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Rectangle 22"/>
            <p:cNvSpPr>
              <a:spLocks noChangeArrowheads="1"/>
            </p:cNvSpPr>
            <p:nvPr/>
          </p:nvSpPr>
          <p:spPr bwMode="auto">
            <a:xfrm>
              <a:off x="2212" y="2884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23"/>
            <p:cNvSpPr>
              <a:spLocks noChangeShapeType="1"/>
            </p:cNvSpPr>
            <p:nvPr/>
          </p:nvSpPr>
          <p:spPr bwMode="auto">
            <a:xfrm flipV="1">
              <a:off x="2304" y="2732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Line 24"/>
            <p:cNvSpPr>
              <a:spLocks noChangeShapeType="1"/>
            </p:cNvSpPr>
            <p:nvPr/>
          </p:nvSpPr>
          <p:spPr bwMode="auto">
            <a:xfrm flipV="1">
              <a:off x="2356" y="2876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Line 25"/>
            <p:cNvSpPr>
              <a:spLocks noChangeShapeType="1"/>
            </p:cNvSpPr>
            <p:nvPr/>
          </p:nvSpPr>
          <p:spPr bwMode="auto">
            <a:xfrm>
              <a:off x="2356" y="3024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Line 26"/>
            <p:cNvSpPr>
              <a:spLocks noChangeShapeType="1"/>
            </p:cNvSpPr>
            <p:nvPr/>
          </p:nvSpPr>
          <p:spPr bwMode="auto">
            <a:xfrm>
              <a:off x="2356" y="3124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27"/>
            <p:cNvSpPr>
              <a:spLocks noChangeShapeType="1"/>
            </p:cNvSpPr>
            <p:nvPr/>
          </p:nvSpPr>
          <p:spPr bwMode="auto">
            <a:xfrm>
              <a:off x="2304" y="3172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Rectangle 28"/>
            <p:cNvSpPr>
              <a:spLocks noChangeArrowheads="1"/>
            </p:cNvSpPr>
            <p:nvPr/>
          </p:nvSpPr>
          <p:spPr bwMode="auto">
            <a:xfrm>
              <a:off x="772" y="2932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29"/>
            <p:cNvSpPr>
              <a:spLocks noChangeArrowheads="1"/>
            </p:cNvSpPr>
            <p:nvPr/>
          </p:nvSpPr>
          <p:spPr bwMode="auto">
            <a:xfrm>
              <a:off x="772" y="3076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30"/>
            <p:cNvSpPr>
              <a:spLocks noChangeShapeType="1"/>
            </p:cNvSpPr>
            <p:nvPr/>
          </p:nvSpPr>
          <p:spPr bwMode="auto">
            <a:xfrm flipH="1">
              <a:off x="668" y="3124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Line 31"/>
            <p:cNvSpPr>
              <a:spLocks noChangeShapeType="1"/>
            </p:cNvSpPr>
            <p:nvPr/>
          </p:nvSpPr>
          <p:spPr bwMode="auto">
            <a:xfrm>
              <a:off x="676" y="3024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Line 32"/>
            <p:cNvSpPr>
              <a:spLocks noChangeShapeType="1"/>
            </p:cNvSpPr>
            <p:nvPr/>
          </p:nvSpPr>
          <p:spPr bwMode="auto">
            <a:xfrm>
              <a:off x="676" y="2884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Line 33"/>
            <p:cNvSpPr>
              <a:spLocks noChangeShapeType="1"/>
            </p:cNvSpPr>
            <p:nvPr/>
          </p:nvSpPr>
          <p:spPr bwMode="auto">
            <a:xfrm flipV="1">
              <a:off x="768" y="2780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Line 34"/>
            <p:cNvSpPr>
              <a:spLocks noChangeShapeType="1"/>
            </p:cNvSpPr>
            <p:nvPr/>
          </p:nvSpPr>
          <p:spPr bwMode="auto">
            <a:xfrm>
              <a:off x="768" y="3172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Rectangle 35"/>
            <p:cNvSpPr>
              <a:spLocks noChangeArrowheads="1"/>
            </p:cNvSpPr>
            <p:nvPr/>
          </p:nvSpPr>
          <p:spPr bwMode="auto">
            <a:xfrm>
              <a:off x="3364" y="2932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Rectangle 36"/>
            <p:cNvSpPr>
              <a:spLocks noChangeArrowheads="1"/>
            </p:cNvSpPr>
            <p:nvPr/>
          </p:nvSpPr>
          <p:spPr bwMode="auto">
            <a:xfrm>
              <a:off x="3412" y="3076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Line 37"/>
            <p:cNvSpPr>
              <a:spLocks noChangeShapeType="1"/>
            </p:cNvSpPr>
            <p:nvPr/>
          </p:nvSpPr>
          <p:spPr bwMode="auto">
            <a:xfrm flipH="1">
              <a:off x="3308" y="3172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Line 38"/>
            <p:cNvSpPr>
              <a:spLocks noChangeShapeType="1"/>
            </p:cNvSpPr>
            <p:nvPr/>
          </p:nvSpPr>
          <p:spPr bwMode="auto">
            <a:xfrm>
              <a:off x="3268" y="3072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Line 39"/>
            <p:cNvSpPr>
              <a:spLocks noChangeShapeType="1"/>
            </p:cNvSpPr>
            <p:nvPr/>
          </p:nvSpPr>
          <p:spPr bwMode="auto">
            <a:xfrm>
              <a:off x="3268" y="2932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Line 40"/>
            <p:cNvSpPr>
              <a:spLocks noChangeShapeType="1"/>
            </p:cNvSpPr>
            <p:nvPr/>
          </p:nvSpPr>
          <p:spPr bwMode="auto">
            <a:xfrm flipV="1">
              <a:off x="3360" y="2780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Line 41"/>
            <p:cNvSpPr>
              <a:spLocks noChangeShapeType="1"/>
            </p:cNvSpPr>
            <p:nvPr/>
          </p:nvSpPr>
          <p:spPr bwMode="auto">
            <a:xfrm>
              <a:off x="3408" y="3172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Oval 42"/>
            <p:cNvSpPr>
              <a:spLocks noChangeArrowheads="1"/>
            </p:cNvSpPr>
            <p:nvPr/>
          </p:nvSpPr>
          <p:spPr bwMode="auto">
            <a:xfrm>
              <a:off x="1208" y="2696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Oval 43"/>
            <p:cNvSpPr>
              <a:spLocks noChangeArrowheads="1"/>
            </p:cNvSpPr>
            <p:nvPr/>
          </p:nvSpPr>
          <p:spPr bwMode="auto">
            <a:xfrm>
              <a:off x="1256" y="3224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Oval 44"/>
            <p:cNvSpPr>
              <a:spLocks noChangeArrowheads="1"/>
            </p:cNvSpPr>
            <p:nvPr/>
          </p:nvSpPr>
          <p:spPr bwMode="auto">
            <a:xfrm>
              <a:off x="1736" y="2744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Oval 45"/>
            <p:cNvSpPr>
              <a:spLocks noChangeArrowheads="1"/>
            </p:cNvSpPr>
            <p:nvPr/>
          </p:nvSpPr>
          <p:spPr bwMode="auto">
            <a:xfrm>
              <a:off x="1736" y="327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Oval 46"/>
            <p:cNvSpPr>
              <a:spLocks noChangeArrowheads="1"/>
            </p:cNvSpPr>
            <p:nvPr/>
          </p:nvSpPr>
          <p:spPr bwMode="auto">
            <a:xfrm>
              <a:off x="4376" y="336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4" name="Oval 47"/>
            <p:cNvSpPr>
              <a:spLocks noChangeArrowheads="1"/>
            </p:cNvSpPr>
            <p:nvPr/>
          </p:nvSpPr>
          <p:spPr bwMode="auto">
            <a:xfrm>
              <a:off x="3848" y="332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5" name="Oval 48"/>
            <p:cNvSpPr>
              <a:spLocks noChangeArrowheads="1"/>
            </p:cNvSpPr>
            <p:nvPr/>
          </p:nvSpPr>
          <p:spPr bwMode="auto">
            <a:xfrm>
              <a:off x="4376" y="279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Oval 49"/>
            <p:cNvSpPr>
              <a:spLocks noChangeArrowheads="1"/>
            </p:cNvSpPr>
            <p:nvPr/>
          </p:nvSpPr>
          <p:spPr bwMode="auto">
            <a:xfrm>
              <a:off x="3800" y="279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Line 50"/>
            <p:cNvSpPr>
              <a:spLocks noChangeShapeType="1"/>
            </p:cNvSpPr>
            <p:nvPr/>
          </p:nvSpPr>
          <p:spPr bwMode="auto">
            <a:xfrm flipV="1">
              <a:off x="820" y="2732"/>
              <a:ext cx="376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8" name="Line 51"/>
            <p:cNvSpPr>
              <a:spLocks noChangeShapeType="1"/>
            </p:cNvSpPr>
            <p:nvPr/>
          </p:nvSpPr>
          <p:spPr bwMode="auto">
            <a:xfrm>
              <a:off x="820" y="3124"/>
              <a:ext cx="424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Line 52"/>
            <p:cNvSpPr>
              <a:spLocks noChangeShapeType="1"/>
            </p:cNvSpPr>
            <p:nvPr/>
          </p:nvSpPr>
          <p:spPr bwMode="auto">
            <a:xfrm>
              <a:off x="1732" y="2788"/>
              <a:ext cx="52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Line 53"/>
            <p:cNvSpPr>
              <a:spLocks noChangeShapeType="1"/>
            </p:cNvSpPr>
            <p:nvPr/>
          </p:nvSpPr>
          <p:spPr bwMode="auto">
            <a:xfrm flipV="1">
              <a:off x="1780" y="3068"/>
              <a:ext cx="472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1" name="Line 54"/>
            <p:cNvSpPr>
              <a:spLocks noChangeShapeType="1"/>
            </p:cNvSpPr>
            <p:nvPr/>
          </p:nvSpPr>
          <p:spPr bwMode="auto">
            <a:xfrm>
              <a:off x="3508" y="3124"/>
              <a:ext cx="328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Line 55"/>
            <p:cNvSpPr>
              <a:spLocks noChangeShapeType="1"/>
            </p:cNvSpPr>
            <p:nvPr/>
          </p:nvSpPr>
          <p:spPr bwMode="auto">
            <a:xfrm flipV="1">
              <a:off x="3412" y="2828"/>
              <a:ext cx="376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3" name="Line 56"/>
            <p:cNvSpPr>
              <a:spLocks noChangeShapeType="1"/>
            </p:cNvSpPr>
            <p:nvPr/>
          </p:nvSpPr>
          <p:spPr bwMode="auto">
            <a:xfrm>
              <a:off x="4420" y="2836"/>
              <a:ext cx="424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4" name="Line 57"/>
            <p:cNvSpPr>
              <a:spLocks noChangeShapeType="1"/>
            </p:cNvSpPr>
            <p:nvPr/>
          </p:nvSpPr>
          <p:spPr bwMode="auto">
            <a:xfrm flipV="1">
              <a:off x="4420" y="3020"/>
              <a:ext cx="424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9234D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Telophase II</a:t>
            </a:r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457200" y="1428750"/>
            <a:ext cx="7850188" cy="2497138"/>
            <a:chOff x="288" y="900"/>
            <a:chExt cx="4945" cy="1573"/>
          </a:xfrm>
        </p:grpSpPr>
        <p:sp>
          <p:nvSpPr>
            <p:cNvPr id="31781" name="Freeform 3"/>
            <p:cNvSpPr>
              <a:spLocks/>
            </p:cNvSpPr>
            <p:nvPr/>
          </p:nvSpPr>
          <p:spPr bwMode="auto">
            <a:xfrm>
              <a:off x="1092" y="166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Freeform 4"/>
            <p:cNvSpPr>
              <a:spLocks/>
            </p:cNvSpPr>
            <p:nvPr/>
          </p:nvSpPr>
          <p:spPr bwMode="auto">
            <a:xfrm>
              <a:off x="1716" y="171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Freeform 5"/>
            <p:cNvSpPr>
              <a:spLocks/>
            </p:cNvSpPr>
            <p:nvPr/>
          </p:nvSpPr>
          <p:spPr bwMode="auto">
            <a:xfrm>
              <a:off x="3636" y="123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Freeform 6"/>
            <p:cNvSpPr>
              <a:spLocks/>
            </p:cNvSpPr>
            <p:nvPr/>
          </p:nvSpPr>
          <p:spPr bwMode="auto">
            <a:xfrm>
              <a:off x="4356" y="123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Freeform 7"/>
            <p:cNvSpPr>
              <a:spLocks/>
            </p:cNvSpPr>
            <p:nvPr/>
          </p:nvSpPr>
          <p:spPr bwMode="auto">
            <a:xfrm>
              <a:off x="1044" y="114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Freeform 8"/>
            <p:cNvSpPr>
              <a:spLocks/>
            </p:cNvSpPr>
            <p:nvPr/>
          </p:nvSpPr>
          <p:spPr bwMode="auto">
            <a:xfrm>
              <a:off x="1716" y="118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9"/>
            <p:cNvSpPr>
              <a:spLocks/>
            </p:cNvSpPr>
            <p:nvPr/>
          </p:nvSpPr>
          <p:spPr bwMode="auto">
            <a:xfrm>
              <a:off x="3684" y="176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Freeform 10"/>
            <p:cNvSpPr>
              <a:spLocks/>
            </p:cNvSpPr>
            <p:nvPr/>
          </p:nvSpPr>
          <p:spPr bwMode="auto">
            <a:xfrm>
              <a:off x="4356" y="181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Rectangle 11"/>
            <p:cNvSpPr>
              <a:spLocks noChangeArrowheads="1"/>
            </p:cNvSpPr>
            <p:nvPr/>
          </p:nvSpPr>
          <p:spPr bwMode="auto">
            <a:xfrm>
              <a:off x="4804" y="163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Rectangle 12"/>
            <p:cNvSpPr>
              <a:spLocks noChangeArrowheads="1"/>
            </p:cNvSpPr>
            <p:nvPr/>
          </p:nvSpPr>
          <p:spPr bwMode="auto">
            <a:xfrm>
              <a:off x="4756" y="154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Line 13"/>
            <p:cNvSpPr>
              <a:spLocks noChangeShapeType="1"/>
            </p:cNvSpPr>
            <p:nvPr/>
          </p:nvSpPr>
          <p:spPr bwMode="auto">
            <a:xfrm flipV="1">
              <a:off x="4848" y="138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Line 14"/>
            <p:cNvSpPr>
              <a:spLocks noChangeShapeType="1"/>
            </p:cNvSpPr>
            <p:nvPr/>
          </p:nvSpPr>
          <p:spPr bwMode="auto">
            <a:xfrm flipV="1">
              <a:off x="4900" y="1484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3" name="Line 15"/>
            <p:cNvSpPr>
              <a:spLocks noChangeShapeType="1"/>
            </p:cNvSpPr>
            <p:nvPr/>
          </p:nvSpPr>
          <p:spPr bwMode="auto">
            <a:xfrm>
              <a:off x="4900" y="1632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4" name="Line 16"/>
            <p:cNvSpPr>
              <a:spLocks noChangeShapeType="1"/>
            </p:cNvSpPr>
            <p:nvPr/>
          </p:nvSpPr>
          <p:spPr bwMode="auto">
            <a:xfrm>
              <a:off x="4900" y="1732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5" name="Line 17"/>
            <p:cNvSpPr>
              <a:spLocks noChangeShapeType="1"/>
            </p:cNvSpPr>
            <p:nvPr/>
          </p:nvSpPr>
          <p:spPr bwMode="auto">
            <a:xfrm>
              <a:off x="4848" y="182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6" name="Rectangle 18"/>
            <p:cNvSpPr>
              <a:spLocks noChangeArrowheads="1"/>
            </p:cNvSpPr>
            <p:nvPr/>
          </p:nvSpPr>
          <p:spPr bwMode="auto">
            <a:xfrm>
              <a:off x="2212" y="168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7" name="Rectangle 19"/>
            <p:cNvSpPr>
              <a:spLocks noChangeArrowheads="1"/>
            </p:cNvSpPr>
            <p:nvPr/>
          </p:nvSpPr>
          <p:spPr bwMode="auto">
            <a:xfrm>
              <a:off x="2164" y="154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8" name="Line 20"/>
            <p:cNvSpPr>
              <a:spLocks noChangeShapeType="1"/>
            </p:cNvSpPr>
            <p:nvPr/>
          </p:nvSpPr>
          <p:spPr bwMode="auto">
            <a:xfrm flipV="1">
              <a:off x="2256" y="138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Line 21"/>
            <p:cNvSpPr>
              <a:spLocks noChangeShapeType="1"/>
            </p:cNvSpPr>
            <p:nvPr/>
          </p:nvSpPr>
          <p:spPr bwMode="auto">
            <a:xfrm flipV="1">
              <a:off x="2308" y="153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Line 22"/>
            <p:cNvSpPr>
              <a:spLocks noChangeShapeType="1"/>
            </p:cNvSpPr>
            <p:nvPr/>
          </p:nvSpPr>
          <p:spPr bwMode="auto">
            <a:xfrm>
              <a:off x="2308" y="168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1" name="Line 23"/>
            <p:cNvSpPr>
              <a:spLocks noChangeShapeType="1"/>
            </p:cNvSpPr>
            <p:nvPr/>
          </p:nvSpPr>
          <p:spPr bwMode="auto">
            <a:xfrm>
              <a:off x="2308" y="178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2" name="Line 24"/>
            <p:cNvSpPr>
              <a:spLocks noChangeShapeType="1"/>
            </p:cNvSpPr>
            <p:nvPr/>
          </p:nvSpPr>
          <p:spPr bwMode="auto">
            <a:xfrm>
              <a:off x="2256" y="182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3" name="Rectangle 25"/>
            <p:cNvSpPr>
              <a:spLocks noChangeArrowheads="1"/>
            </p:cNvSpPr>
            <p:nvPr/>
          </p:nvSpPr>
          <p:spPr bwMode="auto">
            <a:xfrm>
              <a:off x="724" y="158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4" name="Rectangle 26"/>
            <p:cNvSpPr>
              <a:spLocks noChangeArrowheads="1"/>
            </p:cNvSpPr>
            <p:nvPr/>
          </p:nvSpPr>
          <p:spPr bwMode="auto">
            <a:xfrm>
              <a:off x="724" y="173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5" name="Line 27"/>
            <p:cNvSpPr>
              <a:spLocks noChangeShapeType="1"/>
            </p:cNvSpPr>
            <p:nvPr/>
          </p:nvSpPr>
          <p:spPr bwMode="auto">
            <a:xfrm flipH="1">
              <a:off x="620" y="1780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6" name="Line 28"/>
            <p:cNvSpPr>
              <a:spLocks noChangeShapeType="1"/>
            </p:cNvSpPr>
            <p:nvPr/>
          </p:nvSpPr>
          <p:spPr bwMode="auto">
            <a:xfrm>
              <a:off x="628" y="168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7" name="Line 29"/>
            <p:cNvSpPr>
              <a:spLocks noChangeShapeType="1"/>
            </p:cNvSpPr>
            <p:nvPr/>
          </p:nvSpPr>
          <p:spPr bwMode="auto">
            <a:xfrm>
              <a:off x="628" y="154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8" name="Line 30"/>
            <p:cNvSpPr>
              <a:spLocks noChangeShapeType="1"/>
            </p:cNvSpPr>
            <p:nvPr/>
          </p:nvSpPr>
          <p:spPr bwMode="auto">
            <a:xfrm flipV="1">
              <a:off x="720" y="143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9" name="Line 31"/>
            <p:cNvSpPr>
              <a:spLocks noChangeShapeType="1"/>
            </p:cNvSpPr>
            <p:nvPr/>
          </p:nvSpPr>
          <p:spPr bwMode="auto">
            <a:xfrm>
              <a:off x="720" y="182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0" name="Rectangle 32"/>
            <p:cNvSpPr>
              <a:spLocks noChangeArrowheads="1"/>
            </p:cNvSpPr>
            <p:nvPr/>
          </p:nvSpPr>
          <p:spPr bwMode="auto">
            <a:xfrm>
              <a:off x="3316" y="158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1" name="Rectangle 33"/>
            <p:cNvSpPr>
              <a:spLocks noChangeArrowheads="1"/>
            </p:cNvSpPr>
            <p:nvPr/>
          </p:nvSpPr>
          <p:spPr bwMode="auto">
            <a:xfrm>
              <a:off x="3364" y="173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2" name="Line 34"/>
            <p:cNvSpPr>
              <a:spLocks noChangeShapeType="1"/>
            </p:cNvSpPr>
            <p:nvPr/>
          </p:nvSpPr>
          <p:spPr bwMode="auto">
            <a:xfrm flipH="1">
              <a:off x="3260" y="1828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3" name="Line 35"/>
            <p:cNvSpPr>
              <a:spLocks noChangeShapeType="1"/>
            </p:cNvSpPr>
            <p:nvPr/>
          </p:nvSpPr>
          <p:spPr bwMode="auto">
            <a:xfrm>
              <a:off x="3220" y="172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4" name="Line 36"/>
            <p:cNvSpPr>
              <a:spLocks noChangeShapeType="1"/>
            </p:cNvSpPr>
            <p:nvPr/>
          </p:nvSpPr>
          <p:spPr bwMode="auto">
            <a:xfrm>
              <a:off x="3220" y="1588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5" name="Line 37"/>
            <p:cNvSpPr>
              <a:spLocks noChangeShapeType="1"/>
            </p:cNvSpPr>
            <p:nvPr/>
          </p:nvSpPr>
          <p:spPr bwMode="auto">
            <a:xfrm flipV="1">
              <a:off x="3312" y="143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6" name="Line 38"/>
            <p:cNvSpPr>
              <a:spLocks noChangeShapeType="1"/>
            </p:cNvSpPr>
            <p:nvPr/>
          </p:nvSpPr>
          <p:spPr bwMode="auto">
            <a:xfrm>
              <a:off x="3360" y="182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7" name="Oval 39"/>
            <p:cNvSpPr>
              <a:spLocks noChangeArrowheads="1"/>
            </p:cNvSpPr>
            <p:nvPr/>
          </p:nvSpPr>
          <p:spPr bwMode="auto">
            <a:xfrm>
              <a:off x="1160" y="135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8" name="Oval 40"/>
            <p:cNvSpPr>
              <a:spLocks noChangeArrowheads="1"/>
            </p:cNvSpPr>
            <p:nvPr/>
          </p:nvSpPr>
          <p:spPr bwMode="auto">
            <a:xfrm>
              <a:off x="1208" y="188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9" name="Oval 41"/>
            <p:cNvSpPr>
              <a:spLocks noChangeArrowheads="1"/>
            </p:cNvSpPr>
            <p:nvPr/>
          </p:nvSpPr>
          <p:spPr bwMode="auto">
            <a:xfrm>
              <a:off x="1688" y="140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0" name="Oval 42"/>
            <p:cNvSpPr>
              <a:spLocks noChangeArrowheads="1"/>
            </p:cNvSpPr>
            <p:nvPr/>
          </p:nvSpPr>
          <p:spPr bwMode="auto">
            <a:xfrm>
              <a:off x="1688" y="192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1" name="Oval 43"/>
            <p:cNvSpPr>
              <a:spLocks noChangeArrowheads="1"/>
            </p:cNvSpPr>
            <p:nvPr/>
          </p:nvSpPr>
          <p:spPr bwMode="auto">
            <a:xfrm>
              <a:off x="4328" y="2024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2" name="Oval 44"/>
            <p:cNvSpPr>
              <a:spLocks noChangeArrowheads="1"/>
            </p:cNvSpPr>
            <p:nvPr/>
          </p:nvSpPr>
          <p:spPr bwMode="auto">
            <a:xfrm>
              <a:off x="3800" y="1976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3" name="Oval 45"/>
            <p:cNvSpPr>
              <a:spLocks noChangeArrowheads="1"/>
            </p:cNvSpPr>
            <p:nvPr/>
          </p:nvSpPr>
          <p:spPr bwMode="auto">
            <a:xfrm>
              <a:off x="4328" y="144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4" name="Oval 46"/>
            <p:cNvSpPr>
              <a:spLocks noChangeArrowheads="1"/>
            </p:cNvSpPr>
            <p:nvPr/>
          </p:nvSpPr>
          <p:spPr bwMode="auto">
            <a:xfrm>
              <a:off x="3752" y="144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5" name="Line 47"/>
            <p:cNvSpPr>
              <a:spLocks noChangeShapeType="1"/>
            </p:cNvSpPr>
            <p:nvPr/>
          </p:nvSpPr>
          <p:spPr bwMode="auto">
            <a:xfrm flipV="1">
              <a:off x="772" y="1388"/>
              <a:ext cx="376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6" name="Line 48"/>
            <p:cNvSpPr>
              <a:spLocks noChangeShapeType="1"/>
            </p:cNvSpPr>
            <p:nvPr/>
          </p:nvSpPr>
          <p:spPr bwMode="auto">
            <a:xfrm>
              <a:off x="772" y="1780"/>
              <a:ext cx="424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7" name="Line 49"/>
            <p:cNvSpPr>
              <a:spLocks noChangeShapeType="1"/>
            </p:cNvSpPr>
            <p:nvPr/>
          </p:nvSpPr>
          <p:spPr bwMode="auto">
            <a:xfrm>
              <a:off x="1684" y="1444"/>
              <a:ext cx="52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8" name="Line 50"/>
            <p:cNvSpPr>
              <a:spLocks noChangeShapeType="1"/>
            </p:cNvSpPr>
            <p:nvPr/>
          </p:nvSpPr>
          <p:spPr bwMode="auto">
            <a:xfrm flipV="1">
              <a:off x="1732" y="1724"/>
              <a:ext cx="472" cy="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9" name="Line 51"/>
            <p:cNvSpPr>
              <a:spLocks noChangeShapeType="1"/>
            </p:cNvSpPr>
            <p:nvPr/>
          </p:nvSpPr>
          <p:spPr bwMode="auto">
            <a:xfrm>
              <a:off x="3460" y="1780"/>
              <a:ext cx="328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0" name="Line 52"/>
            <p:cNvSpPr>
              <a:spLocks noChangeShapeType="1"/>
            </p:cNvSpPr>
            <p:nvPr/>
          </p:nvSpPr>
          <p:spPr bwMode="auto">
            <a:xfrm flipV="1">
              <a:off x="3364" y="1484"/>
              <a:ext cx="376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1" name="Line 53"/>
            <p:cNvSpPr>
              <a:spLocks noChangeShapeType="1"/>
            </p:cNvSpPr>
            <p:nvPr/>
          </p:nvSpPr>
          <p:spPr bwMode="auto">
            <a:xfrm>
              <a:off x="4372" y="1492"/>
              <a:ext cx="424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2" name="Line 54"/>
            <p:cNvSpPr>
              <a:spLocks noChangeShapeType="1"/>
            </p:cNvSpPr>
            <p:nvPr/>
          </p:nvSpPr>
          <p:spPr bwMode="auto">
            <a:xfrm flipV="1">
              <a:off x="4372" y="1676"/>
              <a:ext cx="424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3" name="Freeform 55"/>
            <p:cNvSpPr>
              <a:spLocks/>
            </p:cNvSpPr>
            <p:nvPr/>
          </p:nvSpPr>
          <p:spPr bwMode="auto">
            <a:xfrm>
              <a:off x="288" y="900"/>
              <a:ext cx="2353" cy="1525"/>
            </a:xfrm>
            <a:custGeom>
              <a:avLst/>
              <a:gdLst>
                <a:gd name="T0" fmla="*/ 1152 w 2353"/>
                <a:gd name="T1" fmla="*/ 1332 h 1525"/>
                <a:gd name="T2" fmla="*/ 1056 w 2353"/>
                <a:gd name="T3" fmla="*/ 1404 h 1525"/>
                <a:gd name="T4" fmla="*/ 936 w 2353"/>
                <a:gd name="T5" fmla="*/ 1464 h 1525"/>
                <a:gd name="T6" fmla="*/ 828 w 2353"/>
                <a:gd name="T7" fmla="*/ 1500 h 1525"/>
                <a:gd name="T8" fmla="*/ 708 w 2353"/>
                <a:gd name="T9" fmla="*/ 1512 h 1525"/>
                <a:gd name="T10" fmla="*/ 588 w 2353"/>
                <a:gd name="T11" fmla="*/ 1524 h 1525"/>
                <a:gd name="T12" fmla="*/ 480 w 2353"/>
                <a:gd name="T13" fmla="*/ 1524 h 1525"/>
                <a:gd name="T14" fmla="*/ 372 w 2353"/>
                <a:gd name="T15" fmla="*/ 1512 h 1525"/>
                <a:gd name="T16" fmla="*/ 264 w 2353"/>
                <a:gd name="T17" fmla="*/ 1476 h 1525"/>
                <a:gd name="T18" fmla="*/ 168 w 2353"/>
                <a:gd name="T19" fmla="*/ 1404 h 1525"/>
                <a:gd name="T20" fmla="*/ 84 w 2353"/>
                <a:gd name="T21" fmla="*/ 1296 h 1525"/>
                <a:gd name="T22" fmla="*/ 48 w 2353"/>
                <a:gd name="T23" fmla="*/ 1188 h 1525"/>
                <a:gd name="T24" fmla="*/ 12 w 2353"/>
                <a:gd name="T25" fmla="*/ 1056 h 1525"/>
                <a:gd name="T26" fmla="*/ 0 w 2353"/>
                <a:gd name="T27" fmla="*/ 912 h 1525"/>
                <a:gd name="T28" fmla="*/ 0 w 2353"/>
                <a:gd name="T29" fmla="*/ 792 h 1525"/>
                <a:gd name="T30" fmla="*/ 0 w 2353"/>
                <a:gd name="T31" fmla="*/ 660 h 1525"/>
                <a:gd name="T32" fmla="*/ 0 w 2353"/>
                <a:gd name="T33" fmla="*/ 540 h 1525"/>
                <a:gd name="T34" fmla="*/ 24 w 2353"/>
                <a:gd name="T35" fmla="*/ 396 h 1525"/>
                <a:gd name="T36" fmla="*/ 72 w 2353"/>
                <a:gd name="T37" fmla="*/ 276 h 1525"/>
                <a:gd name="T38" fmla="*/ 144 w 2353"/>
                <a:gd name="T39" fmla="*/ 168 h 1525"/>
                <a:gd name="T40" fmla="*/ 240 w 2353"/>
                <a:gd name="T41" fmla="*/ 84 h 1525"/>
                <a:gd name="T42" fmla="*/ 348 w 2353"/>
                <a:gd name="T43" fmla="*/ 24 h 1525"/>
                <a:gd name="T44" fmla="*/ 456 w 2353"/>
                <a:gd name="T45" fmla="*/ 0 h 1525"/>
                <a:gd name="T46" fmla="*/ 588 w 2353"/>
                <a:gd name="T47" fmla="*/ 0 h 1525"/>
                <a:gd name="T48" fmla="*/ 732 w 2353"/>
                <a:gd name="T49" fmla="*/ 0 h 1525"/>
                <a:gd name="T50" fmla="*/ 852 w 2353"/>
                <a:gd name="T51" fmla="*/ 24 h 1525"/>
                <a:gd name="T52" fmla="*/ 972 w 2353"/>
                <a:gd name="T53" fmla="*/ 84 h 1525"/>
                <a:gd name="T54" fmla="*/ 1080 w 2353"/>
                <a:gd name="T55" fmla="*/ 168 h 1525"/>
                <a:gd name="T56" fmla="*/ 1128 w 2353"/>
                <a:gd name="T57" fmla="*/ 276 h 1525"/>
                <a:gd name="T58" fmla="*/ 1140 w 2353"/>
                <a:gd name="T59" fmla="*/ 384 h 1525"/>
                <a:gd name="T60" fmla="*/ 1188 w 2353"/>
                <a:gd name="T61" fmla="*/ 276 h 1525"/>
                <a:gd name="T62" fmla="*/ 1260 w 2353"/>
                <a:gd name="T63" fmla="*/ 168 h 1525"/>
                <a:gd name="T64" fmla="*/ 1356 w 2353"/>
                <a:gd name="T65" fmla="*/ 84 h 1525"/>
                <a:gd name="T66" fmla="*/ 1464 w 2353"/>
                <a:gd name="T67" fmla="*/ 36 h 1525"/>
                <a:gd name="T68" fmla="*/ 1608 w 2353"/>
                <a:gd name="T69" fmla="*/ 36 h 1525"/>
                <a:gd name="T70" fmla="*/ 1788 w 2353"/>
                <a:gd name="T71" fmla="*/ 24 h 1525"/>
                <a:gd name="T72" fmla="*/ 1908 w 2353"/>
                <a:gd name="T73" fmla="*/ 24 h 1525"/>
                <a:gd name="T74" fmla="*/ 2016 w 2353"/>
                <a:gd name="T75" fmla="*/ 60 h 1525"/>
                <a:gd name="T76" fmla="*/ 2124 w 2353"/>
                <a:gd name="T77" fmla="*/ 132 h 1525"/>
                <a:gd name="T78" fmla="*/ 2232 w 2353"/>
                <a:gd name="T79" fmla="*/ 240 h 1525"/>
                <a:gd name="T80" fmla="*/ 2304 w 2353"/>
                <a:gd name="T81" fmla="*/ 348 h 1525"/>
                <a:gd name="T82" fmla="*/ 2340 w 2353"/>
                <a:gd name="T83" fmla="*/ 456 h 1525"/>
                <a:gd name="T84" fmla="*/ 2352 w 2353"/>
                <a:gd name="T85" fmla="*/ 564 h 1525"/>
                <a:gd name="T86" fmla="*/ 2352 w 2353"/>
                <a:gd name="T87" fmla="*/ 684 h 1525"/>
                <a:gd name="T88" fmla="*/ 2352 w 2353"/>
                <a:gd name="T89" fmla="*/ 804 h 1525"/>
                <a:gd name="T90" fmla="*/ 2352 w 2353"/>
                <a:gd name="T91" fmla="*/ 912 h 1525"/>
                <a:gd name="T92" fmla="*/ 2328 w 2353"/>
                <a:gd name="T93" fmla="*/ 1020 h 1525"/>
                <a:gd name="T94" fmla="*/ 2304 w 2353"/>
                <a:gd name="T95" fmla="*/ 1128 h 1525"/>
                <a:gd name="T96" fmla="*/ 2268 w 2353"/>
                <a:gd name="T97" fmla="*/ 1236 h 1525"/>
                <a:gd name="T98" fmla="*/ 2208 w 2353"/>
                <a:gd name="T99" fmla="*/ 1332 h 1525"/>
                <a:gd name="T100" fmla="*/ 2124 w 2353"/>
                <a:gd name="T101" fmla="*/ 1428 h 1525"/>
                <a:gd name="T102" fmla="*/ 2016 w 2353"/>
                <a:gd name="T103" fmla="*/ 1476 h 1525"/>
                <a:gd name="T104" fmla="*/ 1908 w 2353"/>
                <a:gd name="T105" fmla="*/ 1488 h 1525"/>
                <a:gd name="T106" fmla="*/ 1788 w 2353"/>
                <a:gd name="T107" fmla="*/ 1500 h 1525"/>
                <a:gd name="T108" fmla="*/ 1680 w 2353"/>
                <a:gd name="T109" fmla="*/ 1500 h 1525"/>
                <a:gd name="T110" fmla="*/ 1560 w 2353"/>
                <a:gd name="T111" fmla="*/ 1500 h 1525"/>
                <a:gd name="T112" fmla="*/ 1452 w 2353"/>
                <a:gd name="T113" fmla="*/ 1500 h 1525"/>
                <a:gd name="T114" fmla="*/ 1344 w 2353"/>
                <a:gd name="T115" fmla="*/ 1488 h 1525"/>
                <a:gd name="T116" fmla="*/ 1236 w 2353"/>
                <a:gd name="T117" fmla="*/ 1440 h 1525"/>
                <a:gd name="T118" fmla="*/ 1176 w 2353"/>
                <a:gd name="T119" fmla="*/ 1332 h 15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3"/>
                <a:gd name="T181" fmla="*/ 0 h 1525"/>
                <a:gd name="T182" fmla="*/ 2353 w 2353"/>
                <a:gd name="T183" fmla="*/ 1525 h 15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3" h="1525">
                  <a:moveTo>
                    <a:pt x="1152" y="1260"/>
                  </a:moveTo>
                  <a:lnTo>
                    <a:pt x="1164" y="1296"/>
                  </a:lnTo>
                  <a:lnTo>
                    <a:pt x="1152" y="1332"/>
                  </a:lnTo>
                  <a:lnTo>
                    <a:pt x="1116" y="1356"/>
                  </a:lnTo>
                  <a:lnTo>
                    <a:pt x="1092" y="1392"/>
                  </a:lnTo>
                  <a:lnTo>
                    <a:pt x="1056" y="1404"/>
                  </a:lnTo>
                  <a:lnTo>
                    <a:pt x="1020" y="1428"/>
                  </a:lnTo>
                  <a:lnTo>
                    <a:pt x="972" y="1452"/>
                  </a:lnTo>
                  <a:lnTo>
                    <a:pt x="936" y="1464"/>
                  </a:lnTo>
                  <a:lnTo>
                    <a:pt x="900" y="1488"/>
                  </a:lnTo>
                  <a:lnTo>
                    <a:pt x="864" y="1488"/>
                  </a:lnTo>
                  <a:lnTo>
                    <a:pt x="828" y="1500"/>
                  </a:lnTo>
                  <a:lnTo>
                    <a:pt x="780" y="1512"/>
                  </a:lnTo>
                  <a:lnTo>
                    <a:pt x="744" y="1512"/>
                  </a:lnTo>
                  <a:lnTo>
                    <a:pt x="708" y="1512"/>
                  </a:lnTo>
                  <a:lnTo>
                    <a:pt x="672" y="1512"/>
                  </a:lnTo>
                  <a:lnTo>
                    <a:pt x="624" y="1524"/>
                  </a:lnTo>
                  <a:lnTo>
                    <a:pt x="588" y="1524"/>
                  </a:lnTo>
                  <a:lnTo>
                    <a:pt x="552" y="1524"/>
                  </a:lnTo>
                  <a:lnTo>
                    <a:pt x="516" y="1524"/>
                  </a:lnTo>
                  <a:lnTo>
                    <a:pt x="480" y="1524"/>
                  </a:lnTo>
                  <a:lnTo>
                    <a:pt x="444" y="1524"/>
                  </a:lnTo>
                  <a:lnTo>
                    <a:pt x="408" y="1524"/>
                  </a:lnTo>
                  <a:lnTo>
                    <a:pt x="372" y="1512"/>
                  </a:lnTo>
                  <a:lnTo>
                    <a:pt x="336" y="1512"/>
                  </a:lnTo>
                  <a:lnTo>
                    <a:pt x="300" y="1500"/>
                  </a:lnTo>
                  <a:lnTo>
                    <a:pt x="264" y="1476"/>
                  </a:lnTo>
                  <a:lnTo>
                    <a:pt x="228" y="1464"/>
                  </a:lnTo>
                  <a:lnTo>
                    <a:pt x="192" y="1440"/>
                  </a:lnTo>
                  <a:lnTo>
                    <a:pt x="168" y="1404"/>
                  </a:lnTo>
                  <a:lnTo>
                    <a:pt x="132" y="1368"/>
                  </a:lnTo>
                  <a:lnTo>
                    <a:pt x="108" y="1332"/>
                  </a:lnTo>
                  <a:lnTo>
                    <a:pt x="84" y="1296"/>
                  </a:lnTo>
                  <a:lnTo>
                    <a:pt x="72" y="1260"/>
                  </a:lnTo>
                  <a:lnTo>
                    <a:pt x="60" y="1224"/>
                  </a:lnTo>
                  <a:lnTo>
                    <a:pt x="48" y="1188"/>
                  </a:lnTo>
                  <a:lnTo>
                    <a:pt x="36" y="1152"/>
                  </a:lnTo>
                  <a:lnTo>
                    <a:pt x="24" y="1104"/>
                  </a:lnTo>
                  <a:lnTo>
                    <a:pt x="12" y="1056"/>
                  </a:lnTo>
                  <a:lnTo>
                    <a:pt x="12" y="1020"/>
                  </a:lnTo>
                  <a:lnTo>
                    <a:pt x="0" y="948"/>
                  </a:lnTo>
                  <a:lnTo>
                    <a:pt x="0" y="912"/>
                  </a:lnTo>
                  <a:lnTo>
                    <a:pt x="0" y="876"/>
                  </a:lnTo>
                  <a:lnTo>
                    <a:pt x="0" y="840"/>
                  </a:lnTo>
                  <a:lnTo>
                    <a:pt x="0" y="792"/>
                  </a:lnTo>
                  <a:lnTo>
                    <a:pt x="0" y="744"/>
                  </a:lnTo>
                  <a:lnTo>
                    <a:pt x="0" y="696"/>
                  </a:lnTo>
                  <a:lnTo>
                    <a:pt x="0" y="660"/>
                  </a:lnTo>
                  <a:lnTo>
                    <a:pt x="0" y="624"/>
                  </a:lnTo>
                  <a:lnTo>
                    <a:pt x="0" y="588"/>
                  </a:lnTo>
                  <a:lnTo>
                    <a:pt x="0" y="540"/>
                  </a:lnTo>
                  <a:lnTo>
                    <a:pt x="0" y="492"/>
                  </a:lnTo>
                  <a:lnTo>
                    <a:pt x="12" y="444"/>
                  </a:lnTo>
                  <a:lnTo>
                    <a:pt x="24" y="396"/>
                  </a:lnTo>
                  <a:lnTo>
                    <a:pt x="36" y="348"/>
                  </a:lnTo>
                  <a:lnTo>
                    <a:pt x="60" y="312"/>
                  </a:lnTo>
                  <a:lnTo>
                    <a:pt x="72" y="276"/>
                  </a:lnTo>
                  <a:lnTo>
                    <a:pt x="96" y="240"/>
                  </a:lnTo>
                  <a:lnTo>
                    <a:pt x="108" y="204"/>
                  </a:lnTo>
                  <a:lnTo>
                    <a:pt x="144" y="168"/>
                  </a:lnTo>
                  <a:lnTo>
                    <a:pt x="168" y="132"/>
                  </a:lnTo>
                  <a:lnTo>
                    <a:pt x="204" y="108"/>
                  </a:lnTo>
                  <a:lnTo>
                    <a:pt x="240" y="84"/>
                  </a:lnTo>
                  <a:lnTo>
                    <a:pt x="276" y="60"/>
                  </a:lnTo>
                  <a:lnTo>
                    <a:pt x="312" y="48"/>
                  </a:lnTo>
                  <a:lnTo>
                    <a:pt x="348" y="24"/>
                  </a:lnTo>
                  <a:lnTo>
                    <a:pt x="384" y="12"/>
                  </a:lnTo>
                  <a:lnTo>
                    <a:pt x="420" y="12"/>
                  </a:lnTo>
                  <a:lnTo>
                    <a:pt x="456" y="0"/>
                  </a:lnTo>
                  <a:lnTo>
                    <a:pt x="492" y="0"/>
                  </a:lnTo>
                  <a:lnTo>
                    <a:pt x="540" y="0"/>
                  </a:lnTo>
                  <a:lnTo>
                    <a:pt x="588" y="0"/>
                  </a:lnTo>
                  <a:lnTo>
                    <a:pt x="660" y="0"/>
                  </a:lnTo>
                  <a:lnTo>
                    <a:pt x="696" y="0"/>
                  </a:lnTo>
                  <a:lnTo>
                    <a:pt x="732" y="0"/>
                  </a:lnTo>
                  <a:lnTo>
                    <a:pt x="768" y="12"/>
                  </a:lnTo>
                  <a:lnTo>
                    <a:pt x="816" y="24"/>
                  </a:lnTo>
                  <a:lnTo>
                    <a:pt x="852" y="24"/>
                  </a:lnTo>
                  <a:lnTo>
                    <a:pt x="888" y="36"/>
                  </a:lnTo>
                  <a:lnTo>
                    <a:pt x="936" y="60"/>
                  </a:lnTo>
                  <a:lnTo>
                    <a:pt x="972" y="84"/>
                  </a:lnTo>
                  <a:lnTo>
                    <a:pt x="1008" y="108"/>
                  </a:lnTo>
                  <a:lnTo>
                    <a:pt x="1044" y="144"/>
                  </a:lnTo>
                  <a:lnTo>
                    <a:pt x="1080" y="168"/>
                  </a:lnTo>
                  <a:lnTo>
                    <a:pt x="1104" y="204"/>
                  </a:lnTo>
                  <a:lnTo>
                    <a:pt x="1116" y="240"/>
                  </a:lnTo>
                  <a:lnTo>
                    <a:pt x="1128" y="276"/>
                  </a:lnTo>
                  <a:lnTo>
                    <a:pt x="1140" y="312"/>
                  </a:lnTo>
                  <a:lnTo>
                    <a:pt x="1140" y="348"/>
                  </a:lnTo>
                  <a:lnTo>
                    <a:pt x="1140" y="384"/>
                  </a:lnTo>
                  <a:lnTo>
                    <a:pt x="1164" y="348"/>
                  </a:lnTo>
                  <a:lnTo>
                    <a:pt x="1176" y="312"/>
                  </a:lnTo>
                  <a:lnTo>
                    <a:pt x="1188" y="276"/>
                  </a:lnTo>
                  <a:lnTo>
                    <a:pt x="1212" y="240"/>
                  </a:lnTo>
                  <a:lnTo>
                    <a:pt x="1224" y="204"/>
                  </a:lnTo>
                  <a:lnTo>
                    <a:pt x="1260" y="168"/>
                  </a:lnTo>
                  <a:lnTo>
                    <a:pt x="1284" y="132"/>
                  </a:lnTo>
                  <a:lnTo>
                    <a:pt x="1320" y="108"/>
                  </a:lnTo>
                  <a:lnTo>
                    <a:pt x="1356" y="84"/>
                  </a:lnTo>
                  <a:lnTo>
                    <a:pt x="1392" y="60"/>
                  </a:lnTo>
                  <a:lnTo>
                    <a:pt x="1428" y="48"/>
                  </a:lnTo>
                  <a:lnTo>
                    <a:pt x="1464" y="36"/>
                  </a:lnTo>
                  <a:lnTo>
                    <a:pt x="1500" y="36"/>
                  </a:lnTo>
                  <a:lnTo>
                    <a:pt x="1536" y="36"/>
                  </a:lnTo>
                  <a:lnTo>
                    <a:pt x="1608" y="36"/>
                  </a:lnTo>
                  <a:lnTo>
                    <a:pt x="1680" y="24"/>
                  </a:lnTo>
                  <a:lnTo>
                    <a:pt x="1752" y="24"/>
                  </a:lnTo>
                  <a:lnTo>
                    <a:pt x="1788" y="24"/>
                  </a:lnTo>
                  <a:lnTo>
                    <a:pt x="1836" y="24"/>
                  </a:lnTo>
                  <a:lnTo>
                    <a:pt x="1872" y="24"/>
                  </a:lnTo>
                  <a:lnTo>
                    <a:pt x="1908" y="24"/>
                  </a:lnTo>
                  <a:lnTo>
                    <a:pt x="1944" y="36"/>
                  </a:lnTo>
                  <a:lnTo>
                    <a:pt x="1980" y="48"/>
                  </a:lnTo>
                  <a:lnTo>
                    <a:pt x="2016" y="60"/>
                  </a:lnTo>
                  <a:lnTo>
                    <a:pt x="2052" y="84"/>
                  </a:lnTo>
                  <a:lnTo>
                    <a:pt x="2088" y="108"/>
                  </a:lnTo>
                  <a:lnTo>
                    <a:pt x="2124" y="132"/>
                  </a:lnTo>
                  <a:lnTo>
                    <a:pt x="2160" y="168"/>
                  </a:lnTo>
                  <a:lnTo>
                    <a:pt x="2196" y="204"/>
                  </a:lnTo>
                  <a:lnTo>
                    <a:pt x="2232" y="240"/>
                  </a:lnTo>
                  <a:lnTo>
                    <a:pt x="2256" y="276"/>
                  </a:lnTo>
                  <a:lnTo>
                    <a:pt x="2280" y="312"/>
                  </a:lnTo>
                  <a:lnTo>
                    <a:pt x="2304" y="348"/>
                  </a:lnTo>
                  <a:lnTo>
                    <a:pt x="2316" y="384"/>
                  </a:lnTo>
                  <a:lnTo>
                    <a:pt x="2328" y="420"/>
                  </a:lnTo>
                  <a:lnTo>
                    <a:pt x="2340" y="456"/>
                  </a:lnTo>
                  <a:lnTo>
                    <a:pt x="2340" y="492"/>
                  </a:lnTo>
                  <a:lnTo>
                    <a:pt x="2340" y="528"/>
                  </a:lnTo>
                  <a:lnTo>
                    <a:pt x="2352" y="564"/>
                  </a:lnTo>
                  <a:lnTo>
                    <a:pt x="2352" y="612"/>
                  </a:lnTo>
                  <a:lnTo>
                    <a:pt x="2352" y="648"/>
                  </a:lnTo>
                  <a:lnTo>
                    <a:pt x="2352" y="684"/>
                  </a:lnTo>
                  <a:lnTo>
                    <a:pt x="2352" y="732"/>
                  </a:lnTo>
                  <a:lnTo>
                    <a:pt x="2352" y="768"/>
                  </a:lnTo>
                  <a:lnTo>
                    <a:pt x="2352" y="804"/>
                  </a:lnTo>
                  <a:lnTo>
                    <a:pt x="2352" y="840"/>
                  </a:lnTo>
                  <a:lnTo>
                    <a:pt x="2352" y="876"/>
                  </a:lnTo>
                  <a:lnTo>
                    <a:pt x="2352" y="912"/>
                  </a:lnTo>
                  <a:lnTo>
                    <a:pt x="2352" y="948"/>
                  </a:lnTo>
                  <a:lnTo>
                    <a:pt x="2340" y="984"/>
                  </a:lnTo>
                  <a:lnTo>
                    <a:pt x="2328" y="1020"/>
                  </a:lnTo>
                  <a:lnTo>
                    <a:pt x="2328" y="1056"/>
                  </a:lnTo>
                  <a:lnTo>
                    <a:pt x="2316" y="1092"/>
                  </a:lnTo>
                  <a:lnTo>
                    <a:pt x="2304" y="1128"/>
                  </a:lnTo>
                  <a:lnTo>
                    <a:pt x="2292" y="1164"/>
                  </a:lnTo>
                  <a:lnTo>
                    <a:pt x="2292" y="1200"/>
                  </a:lnTo>
                  <a:lnTo>
                    <a:pt x="2268" y="1236"/>
                  </a:lnTo>
                  <a:lnTo>
                    <a:pt x="2256" y="1272"/>
                  </a:lnTo>
                  <a:lnTo>
                    <a:pt x="2244" y="1308"/>
                  </a:lnTo>
                  <a:lnTo>
                    <a:pt x="2208" y="1332"/>
                  </a:lnTo>
                  <a:lnTo>
                    <a:pt x="2196" y="1368"/>
                  </a:lnTo>
                  <a:lnTo>
                    <a:pt x="2160" y="1392"/>
                  </a:lnTo>
                  <a:lnTo>
                    <a:pt x="2124" y="1428"/>
                  </a:lnTo>
                  <a:lnTo>
                    <a:pt x="2088" y="1440"/>
                  </a:lnTo>
                  <a:lnTo>
                    <a:pt x="2052" y="1464"/>
                  </a:lnTo>
                  <a:lnTo>
                    <a:pt x="2016" y="1476"/>
                  </a:lnTo>
                  <a:lnTo>
                    <a:pt x="1980" y="1476"/>
                  </a:lnTo>
                  <a:lnTo>
                    <a:pt x="1944" y="1488"/>
                  </a:lnTo>
                  <a:lnTo>
                    <a:pt x="1908" y="1488"/>
                  </a:lnTo>
                  <a:lnTo>
                    <a:pt x="1872" y="1500"/>
                  </a:lnTo>
                  <a:lnTo>
                    <a:pt x="1824" y="1500"/>
                  </a:lnTo>
                  <a:lnTo>
                    <a:pt x="1788" y="1500"/>
                  </a:lnTo>
                  <a:lnTo>
                    <a:pt x="1752" y="1500"/>
                  </a:lnTo>
                  <a:lnTo>
                    <a:pt x="1716" y="1500"/>
                  </a:lnTo>
                  <a:lnTo>
                    <a:pt x="1680" y="1500"/>
                  </a:lnTo>
                  <a:lnTo>
                    <a:pt x="1644" y="1500"/>
                  </a:lnTo>
                  <a:lnTo>
                    <a:pt x="1596" y="1500"/>
                  </a:lnTo>
                  <a:lnTo>
                    <a:pt x="1560" y="1500"/>
                  </a:lnTo>
                  <a:lnTo>
                    <a:pt x="1524" y="1500"/>
                  </a:lnTo>
                  <a:lnTo>
                    <a:pt x="1488" y="1500"/>
                  </a:lnTo>
                  <a:lnTo>
                    <a:pt x="1452" y="1500"/>
                  </a:lnTo>
                  <a:lnTo>
                    <a:pt x="1416" y="1500"/>
                  </a:lnTo>
                  <a:lnTo>
                    <a:pt x="1380" y="1488"/>
                  </a:lnTo>
                  <a:lnTo>
                    <a:pt x="1344" y="1488"/>
                  </a:lnTo>
                  <a:lnTo>
                    <a:pt x="1308" y="1476"/>
                  </a:lnTo>
                  <a:lnTo>
                    <a:pt x="1272" y="1464"/>
                  </a:lnTo>
                  <a:lnTo>
                    <a:pt x="1236" y="1440"/>
                  </a:lnTo>
                  <a:lnTo>
                    <a:pt x="1212" y="1404"/>
                  </a:lnTo>
                  <a:lnTo>
                    <a:pt x="1188" y="1368"/>
                  </a:lnTo>
                  <a:lnTo>
                    <a:pt x="1176" y="1332"/>
                  </a:lnTo>
                  <a:lnTo>
                    <a:pt x="1164" y="1296"/>
                  </a:lnTo>
                  <a:lnTo>
                    <a:pt x="1152" y="126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Freeform 56"/>
            <p:cNvSpPr>
              <a:spLocks/>
            </p:cNvSpPr>
            <p:nvPr/>
          </p:nvSpPr>
          <p:spPr bwMode="auto">
            <a:xfrm>
              <a:off x="2880" y="948"/>
              <a:ext cx="2353" cy="1525"/>
            </a:xfrm>
            <a:custGeom>
              <a:avLst/>
              <a:gdLst>
                <a:gd name="T0" fmla="*/ 1152 w 2353"/>
                <a:gd name="T1" fmla="*/ 1332 h 1525"/>
                <a:gd name="T2" fmla="*/ 1056 w 2353"/>
                <a:gd name="T3" fmla="*/ 1404 h 1525"/>
                <a:gd name="T4" fmla="*/ 936 w 2353"/>
                <a:gd name="T5" fmla="*/ 1464 h 1525"/>
                <a:gd name="T6" fmla="*/ 828 w 2353"/>
                <a:gd name="T7" fmla="*/ 1500 h 1525"/>
                <a:gd name="T8" fmla="*/ 708 w 2353"/>
                <a:gd name="T9" fmla="*/ 1512 h 1525"/>
                <a:gd name="T10" fmla="*/ 588 w 2353"/>
                <a:gd name="T11" fmla="*/ 1524 h 1525"/>
                <a:gd name="T12" fmla="*/ 480 w 2353"/>
                <a:gd name="T13" fmla="*/ 1524 h 1525"/>
                <a:gd name="T14" fmla="*/ 372 w 2353"/>
                <a:gd name="T15" fmla="*/ 1512 h 1525"/>
                <a:gd name="T16" fmla="*/ 264 w 2353"/>
                <a:gd name="T17" fmla="*/ 1476 h 1525"/>
                <a:gd name="T18" fmla="*/ 168 w 2353"/>
                <a:gd name="T19" fmla="*/ 1404 h 1525"/>
                <a:gd name="T20" fmla="*/ 84 w 2353"/>
                <a:gd name="T21" fmla="*/ 1296 h 1525"/>
                <a:gd name="T22" fmla="*/ 48 w 2353"/>
                <a:gd name="T23" fmla="*/ 1188 h 1525"/>
                <a:gd name="T24" fmla="*/ 12 w 2353"/>
                <a:gd name="T25" fmla="*/ 1056 h 1525"/>
                <a:gd name="T26" fmla="*/ 0 w 2353"/>
                <a:gd name="T27" fmla="*/ 912 h 1525"/>
                <a:gd name="T28" fmla="*/ 0 w 2353"/>
                <a:gd name="T29" fmla="*/ 792 h 1525"/>
                <a:gd name="T30" fmla="*/ 0 w 2353"/>
                <a:gd name="T31" fmla="*/ 660 h 1525"/>
                <a:gd name="T32" fmla="*/ 0 w 2353"/>
                <a:gd name="T33" fmla="*/ 540 h 1525"/>
                <a:gd name="T34" fmla="*/ 24 w 2353"/>
                <a:gd name="T35" fmla="*/ 396 h 1525"/>
                <a:gd name="T36" fmla="*/ 72 w 2353"/>
                <a:gd name="T37" fmla="*/ 276 h 1525"/>
                <a:gd name="T38" fmla="*/ 144 w 2353"/>
                <a:gd name="T39" fmla="*/ 168 h 1525"/>
                <a:gd name="T40" fmla="*/ 240 w 2353"/>
                <a:gd name="T41" fmla="*/ 84 h 1525"/>
                <a:gd name="T42" fmla="*/ 348 w 2353"/>
                <a:gd name="T43" fmla="*/ 24 h 1525"/>
                <a:gd name="T44" fmla="*/ 456 w 2353"/>
                <a:gd name="T45" fmla="*/ 0 h 1525"/>
                <a:gd name="T46" fmla="*/ 588 w 2353"/>
                <a:gd name="T47" fmla="*/ 0 h 1525"/>
                <a:gd name="T48" fmla="*/ 732 w 2353"/>
                <a:gd name="T49" fmla="*/ 0 h 1525"/>
                <a:gd name="T50" fmla="*/ 852 w 2353"/>
                <a:gd name="T51" fmla="*/ 24 h 1525"/>
                <a:gd name="T52" fmla="*/ 972 w 2353"/>
                <a:gd name="T53" fmla="*/ 84 h 1525"/>
                <a:gd name="T54" fmla="*/ 1080 w 2353"/>
                <a:gd name="T55" fmla="*/ 168 h 1525"/>
                <a:gd name="T56" fmla="*/ 1128 w 2353"/>
                <a:gd name="T57" fmla="*/ 276 h 1525"/>
                <a:gd name="T58" fmla="*/ 1140 w 2353"/>
                <a:gd name="T59" fmla="*/ 384 h 1525"/>
                <a:gd name="T60" fmla="*/ 1188 w 2353"/>
                <a:gd name="T61" fmla="*/ 276 h 1525"/>
                <a:gd name="T62" fmla="*/ 1260 w 2353"/>
                <a:gd name="T63" fmla="*/ 168 h 1525"/>
                <a:gd name="T64" fmla="*/ 1356 w 2353"/>
                <a:gd name="T65" fmla="*/ 84 h 1525"/>
                <a:gd name="T66" fmla="*/ 1464 w 2353"/>
                <a:gd name="T67" fmla="*/ 36 h 1525"/>
                <a:gd name="T68" fmla="*/ 1608 w 2353"/>
                <a:gd name="T69" fmla="*/ 36 h 1525"/>
                <a:gd name="T70" fmla="*/ 1788 w 2353"/>
                <a:gd name="T71" fmla="*/ 24 h 1525"/>
                <a:gd name="T72" fmla="*/ 1908 w 2353"/>
                <a:gd name="T73" fmla="*/ 24 h 1525"/>
                <a:gd name="T74" fmla="*/ 2016 w 2353"/>
                <a:gd name="T75" fmla="*/ 60 h 1525"/>
                <a:gd name="T76" fmla="*/ 2124 w 2353"/>
                <a:gd name="T77" fmla="*/ 132 h 1525"/>
                <a:gd name="T78" fmla="*/ 2232 w 2353"/>
                <a:gd name="T79" fmla="*/ 240 h 1525"/>
                <a:gd name="T80" fmla="*/ 2304 w 2353"/>
                <a:gd name="T81" fmla="*/ 348 h 1525"/>
                <a:gd name="T82" fmla="*/ 2340 w 2353"/>
                <a:gd name="T83" fmla="*/ 456 h 1525"/>
                <a:gd name="T84" fmla="*/ 2352 w 2353"/>
                <a:gd name="T85" fmla="*/ 564 h 1525"/>
                <a:gd name="T86" fmla="*/ 2352 w 2353"/>
                <a:gd name="T87" fmla="*/ 684 h 1525"/>
                <a:gd name="T88" fmla="*/ 2352 w 2353"/>
                <a:gd name="T89" fmla="*/ 804 h 1525"/>
                <a:gd name="T90" fmla="*/ 2352 w 2353"/>
                <a:gd name="T91" fmla="*/ 912 h 1525"/>
                <a:gd name="T92" fmla="*/ 2328 w 2353"/>
                <a:gd name="T93" fmla="*/ 1020 h 1525"/>
                <a:gd name="T94" fmla="*/ 2304 w 2353"/>
                <a:gd name="T95" fmla="*/ 1128 h 1525"/>
                <a:gd name="T96" fmla="*/ 2268 w 2353"/>
                <a:gd name="T97" fmla="*/ 1236 h 1525"/>
                <a:gd name="T98" fmla="*/ 2208 w 2353"/>
                <a:gd name="T99" fmla="*/ 1332 h 1525"/>
                <a:gd name="T100" fmla="*/ 2124 w 2353"/>
                <a:gd name="T101" fmla="*/ 1428 h 1525"/>
                <a:gd name="T102" fmla="*/ 2016 w 2353"/>
                <a:gd name="T103" fmla="*/ 1476 h 1525"/>
                <a:gd name="T104" fmla="*/ 1908 w 2353"/>
                <a:gd name="T105" fmla="*/ 1488 h 1525"/>
                <a:gd name="T106" fmla="*/ 1788 w 2353"/>
                <a:gd name="T107" fmla="*/ 1500 h 1525"/>
                <a:gd name="T108" fmla="*/ 1680 w 2353"/>
                <a:gd name="T109" fmla="*/ 1500 h 1525"/>
                <a:gd name="T110" fmla="*/ 1560 w 2353"/>
                <a:gd name="T111" fmla="*/ 1500 h 1525"/>
                <a:gd name="T112" fmla="*/ 1452 w 2353"/>
                <a:gd name="T113" fmla="*/ 1500 h 1525"/>
                <a:gd name="T114" fmla="*/ 1344 w 2353"/>
                <a:gd name="T115" fmla="*/ 1488 h 1525"/>
                <a:gd name="T116" fmla="*/ 1236 w 2353"/>
                <a:gd name="T117" fmla="*/ 1440 h 1525"/>
                <a:gd name="T118" fmla="*/ 1176 w 2353"/>
                <a:gd name="T119" fmla="*/ 1332 h 15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3"/>
                <a:gd name="T181" fmla="*/ 0 h 1525"/>
                <a:gd name="T182" fmla="*/ 2353 w 2353"/>
                <a:gd name="T183" fmla="*/ 1525 h 15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3" h="1525">
                  <a:moveTo>
                    <a:pt x="1152" y="1260"/>
                  </a:moveTo>
                  <a:lnTo>
                    <a:pt x="1164" y="1296"/>
                  </a:lnTo>
                  <a:lnTo>
                    <a:pt x="1152" y="1332"/>
                  </a:lnTo>
                  <a:lnTo>
                    <a:pt x="1116" y="1356"/>
                  </a:lnTo>
                  <a:lnTo>
                    <a:pt x="1092" y="1392"/>
                  </a:lnTo>
                  <a:lnTo>
                    <a:pt x="1056" y="1404"/>
                  </a:lnTo>
                  <a:lnTo>
                    <a:pt x="1020" y="1428"/>
                  </a:lnTo>
                  <a:lnTo>
                    <a:pt x="972" y="1452"/>
                  </a:lnTo>
                  <a:lnTo>
                    <a:pt x="936" y="1464"/>
                  </a:lnTo>
                  <a:lnTo>
                    <a:pt x="900" y="1488"/>
                  </a:lnTo>
                  <a:lnTo>
                    <a:pt x="864" y="1488"/>
                  </a:lnTo>
                  <a:lnTo>
                    <a:pt x="828" y="1500"/>
                  </a:lnTo>
                  <a:lnTo>
                    <a:pt x="780" y="1512"/>
                  </a:lnTo>
                  <a:lnTo>
                    <a:pt x="744" y="1512"/>
                  </a:lnTo>
                  <a:lnTo>
                    <a:pt x="708" y="1512"/>
                  </a:lnTo>
                  <a:lnTo>
                    <a:pt x="672" y="1512"/>
                  </a:lnTo>
                  <a:lnTo>
                    <a:pt x="624" y="1524"/>
                  </a:lnTo>
                  <a:lnTo>
                    <a:pt x="588" y="1524"/>
                  </a:lnTo>
                  <a:lnTo>
                    <a:pt x="552" y="1524"/>
                  </a:lnTo>
                  <a:lnTo>
                    <a:pt x="516" y="1524"/>
                  </a:lnTo>
                  <a:lnTo>
                    <a:pt x="480" y="1524"/>
                  </a:lnTo>
                  <a:lnTo>
                    <a:pt x="444" y="1524"/>
                  </a:lnTo>
                  <a:lnTo>
                    <a:pt x="408" y="1524"/>
                  </a:lnTo>
                  <a:lnTo>
                    <a:pt x="372" y="1512"/>
                  </a:lnTo>
                  <a:lnTo>
                    <a:pt x="336" y="1512"/>
                  </a:lnTo>
                  <a:lnTo>
                    <a:pt x="300" y="1500"/>
                  </a:lnTo>
                  <a:lnTo>
                    <a:pt x="264" y="1476"/>
                  </a:lnTo>
                  <a:lnTo>
                    <a:pt x="228" y="1464"/>
                  </a:lnTo>
                  <a:lnTo>
                    <a:pt x="192" y="1440"/>
                  </a:lnTo>
                  <a:lnTo>
                    <a:pt x="168" y="1404"/>
                  </a:lnTo>
                  <a:lnTo>
                    <a:pt x="132" y="1368"/>
                  </a:lnTo>
                  <a:lnTo>
                    <a:pt x="108" y="1332"/>
                  </a:lnTo>
                  <a:lnTo>
                    <a:pt x="84" y="1296"/>
                  </a:lnTo>
                  <a:lnTo>
                    <a:pt x="72" y="1260"/>
                  </a:lnTo>
                  <a:lnTo>
                    <a:pt x="60" y="1224"/>
                  </a:lnTo>
                  <a:lnTo>
                    <a:pt x="48" y="1188"/>
                  </a:lnTo>
                  <a:lnTo>
                    <a:pt x="36" y="1152"/>
                  </a:lnTo>
                  <a:lnTo>
                    <a:pt x="24" y="1104"/>
                  </a:lnTo>
                  <a:lnTo>
                    <a:pt x="12" y="1056"/>
                  </a:lnTo>
                  <a:lnTo>
                    <a:pt x="12" y="1020"/>
                  </a:lnTo>
                  <a:lnTo>
                    <a:pt x="0" y="948"/>
                  </a:lnTo>
                  <a:lnTo>
                    <a:pt x="0" y="912"/>
                  </a:lnTo>
                  <a:lnTo>
                    <a:pt x="0" y="876"/>
                  </a:lnTo>
                  <a:lnTo>
                    <a:pt x="0" y="840"/>
                  </a:lnTo>
                  <a:lnTo>
                    <a:pt x="0" y="792"/>
                  </a:lnTo>
                  <a:lnTo>
                    <a:pt x="0" y="744"/>
                  </a:lnTo>
                  <a:lnTo>
                    <a:pt x="0" y="696"/>
                  </a:lnTo>
                  <a:lnTo>
                    <a:pt x="0" y="660"/>
                  </a:lnTo>
                  <a:lnTo>
                    <a:pt x="0" y="624"/>
                  </a:lnTo>
                  <a:lnTo>
                    <a:pt x="0" y="588"/>
                  </a:lnTo>
                  <a:lnTo>
                    <a:pt x="0" y="540"/>
                  </a:lnTo>
                  <a:lnTo>
                    <a:pt x="0" y="492"/>
                  </a:lnTo>
                  <a:lnTo>
                    <a:pt x="12" y="444"/>
                  </a:lnTo>
                  <a:lnTo>
                    <a:pt x="24" y="396"/>
                  </a:lnTo>
                  <a:lnTo>
                    <a:pt x="36" y="348"/>
                  </a:lnTo>
                  <a:lnTo>
                    <a:pt x="60" y="312"/>
                  </a:lnTo>
                  <a:lnTo>
                    <a:pt x="72" y="276"/>
                  </a:lnTo>
                  <a:lnTo>
                    <a:pt x="96" y="240"/>
                  </a:lnTo>
                  <a:lnTo>
                    <a:pt x="108" y="204"/>
                  </a:lnTo>
                  <a:lnTo>
                    <a:pt x="144" y="168"/>
                  </a:lnTo>
                  <a:lnTo>
                    <a:pt x="168" y="132"/>
                  </a:lnTo>
                  <a:lnTo>
                    <a:pt x="204" y="108"/>
                  </a:lnTo>
                  <a:lnTo>
                    <a:pt x="240" y="84"/>
                  </a:lnTo>
                  <a:lnTo>
                    <a:pt x="276" y="60"/>
                  </a:lnTo>
                  <a:lnTo>
                    <a:pt x="312" y="48"/>
                  </a:lnTo>
                  <a:lnTo>
                    <a:pt x="348" y="24"/>
                  </a:lnTo>
                  <a:lnTo>
                    <a:pt x="384" y="12"/>
                  </a:lnTo>
                  <a:lnTo>
                    <a:pt x="420" y="12"/>
                  </a:lnTo>
                  <a:lnTo>
                    <a:pt x="456" y="0"/>
                  </a:lnTo>
                  <a:lnTo>
                    <a:pt x="492" y="0"/>
                  </a:lnTo>
                  <a:lnTo>
                    <a:pt x="540" y="0"/>
                  </a:lnTo>
                  <a:lnTo>
                    <a:pt x="588" y="0"/>
                  </a:lnTo>
                  <a:lnTo>
                    <a:pt x="660" y="0"/>
                  </a:lnTo>
                  <a:lnTo>
                    <a:pt x="696" y="0"/>
                  </a:lnTo>
                  <a:lnTo>
                    <a:pt x="732" y="0"/>
                  </a:lnTo>
                  <a:lnTo>
                    <a:pt x="768" y="12"/>
                  </a:lnTo>
                  <a:lnTo>
                    <a:pt x="816" y="24"/>
                  </a:lnTo>
                  <a:lnTo>
                    <a:pt x="852" y="24"/>
                  </a:lnTo>
                  <a:lnTo>
                    <a:pt x="888" y="36"/>
                  </a:lnTo>
                  <a:lnTo>
                    <a:pt x="936" y="60"/>
                  </a:lnTo>
                  <a:lnTo>
                    <a:pt x="972" y="84"/>
                  </a:lnTo>
                  <a:lnTo>
                    <a:pt x="1008" y="108"/>
                  </a:lnTo>
                  <a:lnTo>
                    <a:pt x="1044" y="144"/>
                  </a:lnTo>
                  <a:lnTo>
                    <a:pt x="1080" y="168"/>
                  </a:lnTo>
                  <a:lnTo>
                    <a:pt x="1104" y="204"/>
                  </a:lnTo>
                  <a:lnTo>
                    <a:pt x="1116" y="240"/>
                  </a:lnTo>
                  <a:lnTo>
                    <a:pt x="1128" y="276"/>
                  </a:lnTo>
                  <a:lnTo>
                    <a:pt x="1140" y="312"/>
                  </a:lnTo>
                  <a:lnTo>
                    <a:pt x="1140" y="348"/>
                  </a:lnTo>
                  <a:lnTo>
                    <a:pt x="1140" y="384"/>
                  </a:lnTo>
                  <a:lnTo>
                    <a:pt x="1164" y="348"/>
                  </a:lnTo>
                  <a:lnTo>
                    <a:pt x="1176" y="312"/>
                  </a:lnTo>
                  <a:lnTo>
                    <a:pt x="1188" y="276"/>
                  </a:lnTo>
                  <a:lnTo>
                    <a:pt x="1212" y="240"/>
                  </a:lnTo>
                  <a:lnTo>
                    <a:pt x="1224" y="204"/>
                  </a:lnTo>
                  <a:lnTo>
                    <a:pt x="1260" y="168"/>
                  </a:lnTo>
                  <a:lnTo>
                    <a:pt x="1284" y="132"/>
                  </a:lnTo>
                  <a:lnTo>
                    <a:pt x="1320" y="108"/>
                  </a:lnTo>
                  <a:lnTo>
                    <a:pt x="1356" y="84"/>
                  </a:lnTo>
                  <a:lnTo>
                    <a:pt x="1392" y="60"/>
                  </a:lnTo>
                  <a:lnTo>
                    <a:pt x="1428" y="48"/>
                  </a:lnTo>
                  <a:lnTo>
                    <a:pt x="1464" y="36"/>
                  </a:lnTo>
                  <a:lnTo>
                    <a:pt x="1500" y="36"/>
                  </a:lnTo>
                  <a:lnTo>
                    <a:pt x="1536" y="36"/>
                  </a:lnTo>
                  <a:lnTo>
                    <a:pt x="1608" y="36"/>
                  </a:lnTo>
                  <a:lnTo>
                    <a:pt x="1680" y="24"/>
                  </a:lnTo>
                  <a:lnTo>
                    <a:pt x="1752" y="24"/>
                  </a:lnTo>
                  <a:lnTo>
                    <a:pt x="1788" y="24"/>
                  </a:lnTo>
                  <a:lnTo>
                    <a:pt x="1836" y="24"/>
                  </a:lnTo>
                  <a:lnTo>
                    <a:pt x="1872" y="24"/>
                  </a:lnTo>
                  <a:lnTo>
                    <a:pt x="1908" y="24"/>
                  </a:lnTo>
                  <a:lnTo>
                    <a:pt x="1944" y="36"/>
                  </a:lnTo>
                  <a:lnTo>
                    <a:pt x="1980" y="48"/>
                  </a:lnTo>
                  <a:lnTo>
                    <a:pt x="2016" y="60"/>
                  </a:lnTo>
                  <a:lnTo>
                    <a:pt x="2052" y="84"/>
                  </a:lnTo>
                  <a:lnTo>
                    <a:pt x="2088" y="108"/>
                  </a:lnTo>
                  <a:lnTo>
                    <a:pt x="2124" y="132"/>
                  </a:lnTo>
                  <a:lnTo>
                    <a:pt x="2160" y="168"/>
                  </a:lnTo>
                  <a:lnTo>
                    <a:pt x="2196" y="204"/>
                  </a:lnTo>
                  <a:lnTo>
                    <a:pt x="2232" y="240"/>
                  </a:lnTo>
                  <a:lnTo>
                    <a:pt x="2256" y="276"/>
                  </a:lnTo>
                  <a:lnTo>
                    <a:pt x="2280" y="312"/>
                  </a:lnTo>
                  <a:lnTo>
                    <a:pt x="2304" y="348"/>
                  </a:lnTo>
                  <a:lnTo>
                    <a:pt x="2316" y="384"/>
                  </a:lnTo>
                  <a:lnTo>
                    <a:pt x="2328" y="420"/>
                  </a:lnTo>
                  <a:lnTo>
                    <a:pt x="2340" y="456"/>
                  </a:lnTo>
                  <a:lnTo>
                    <a:pt x="2340" y="492"/>
                  </a:lnTo>
                  <a:lnTo>
                    <a:pt x="2340" y="528"/>
                  </a:lnTo>
                  <a:lnTo>
                    <a:pt x="2352" y="564"/>
                  </a:lnTo>
                  <a:lnTo>
                    <a:pt x="2352" y="612"/>
                  </a:lnTo>
                  <a:lnTo>
                    <a:pt x="2352" y="648"/>
                  </a:lnTo>
                  <a:lnTo>
                    <a:pt x="2352" y="684"/>
                  </a:lnTo>
                  <a:lnTo>
                    <a:pt x="2352" y="732"/>
                  </a:lnTo>
                  <a:lnTo>
                    <a:pt x="2352" y="768"/>
                  </a:lnTo>
                  <a:lnTo>
                    <a:pt x="2352" y="804"/>
                  </a:lnTo>
                  <a:lnTo>
                    <a:pt x="2352" y="840"/>
                  </a:lnTo>
                  <a:lnTo>
                    <a:pt x="2352" y="876"/>
                  </a:lnTo>
                  <a:lnTo>
                    <a:pt x="2352" y="912"/>
                  </a:lnTo>
                  <a:lnTo>
                    <a:pt x="2352" y="948"/>
                  </a:lnTo>
                  <a:lnTo>
                    <a:pt x="2340" y="984"/>
                  </a:lnTo>
                  <a:lnTo>
                    <a:pt x="2328" y="1020"/>
                  </a:lnTo>
                  <a:lnTo>
                    <a:pt x="2328" y="1056"/>
                  </a:lnTo>
                  <a:lnTo>
                    <a:pt x="2316" y="1092"/>
                  </a:lnTo>
                  <a:lnTo>
                    <a:pt x="2304" y="1128"/>
                  </a:lnTo>
                  <a:lnTo>
                    <a:pt x="2292" y="1164"/>
                  </a:lnTo>
                  <a:lnTo>
                    <a:pt x="2292" y="1200"/>
                  </a:lnTo>
                  <a:lnTo>
                    <a:pt x="2268" y="1236"/>
                  </a:lnTo>
                  <a:lnTo>
                    <a:pt x="2256" y="1272"/>
                  </a:lnTo>
                  <a:lnTo>
                    <a:pt x="2244" y="1308"/>
                  </a:lnTo>
                  <a:lnTo>
                    <a:pt x="2208" y="1332"/>
                  </a:lnTo>
                  <a:lnTo>
                    <a:pt x="2196" y="1368"/>
                  </a:lnTo>
                  <a:lnTo>
                    <a:pt x="2160" y="1392"/>
                  </a:lnTo>
                  <a:lnTo>
                    <a:pt x="2124" y="1428"/>
                  </a:lnTo>
                  <a:lnTo>
                    <a:pt x="2088" y="1440"/>
                  </a:lnTo>
                  <a:lnTo>
                    <a:pt x="2052" y="1464"/>
                  </a:lnTo>
                  <a:lnTo>
                    <a:pt x="2016" y="1476"/>
                  </a:lnTo>
                  <a:lnTo>
                    <a:pt x="1980" y="1476"/>
                  </a:lnTo>
                  <a:lnTo>
                    <a:pt x="1944" y="1488"/>
                  </a:lnTo>
                  <a:lnTo>
                    <a:pt x="1908" y="1488"/>
                  </a:lnTo>
                  <a:lnTo>
                    <a:pt x="1872" y="1500"/>
                  </a:lnTo>
                  <a:lnTo>
                    <a:pt x="1824" y="1500"/>
                  </a:lnTo>
                  <a:lnTo>
                    <a:pt x="1788" y="1500"/>
                  </a:lnTo>
                  <a:lnTo>
                    <a:pt x="1752" y="1500"/>
                  </a:lnTo>
                  <a:lnTo>
                    <a:pt x="1716" y="1500"/>
                  </a:lnTo>
                  <a:lnTo>
                    <a:pt x="1680" y="1500"/>
                  </a:lnTo>
                  <a:lnTo>
                    <a:pt x="1644" y="1500"/>
                  </a:lnTo>
                  <a:lnTo>
                    <a:pt x="1596" y="1500"/>
                  </a:lnTo>
                  <a:lnTo>
                    <a:pt x="1560" y="1500"/>
                  </a:lnTo>
                  <a:lnTo>
                    <a:pt x="1524" y="1500"/>
                  </a:lnTo>
                  <a:lnTo>
                    <a:pt x="1488" y="1500"/>
                  </a:lnTo>
                  <a:lnTo>
                    <a:pt x="1452" y="1500"/>
                  </a:lnTo>
                  <a:lnTo>
                    <a:pt x="1416" y="1500"/>
                  </a:lnTo>
                  <a:lnTo>
                    <a:pt x="1380" y="1488"/>
                  </a:lnTo>
                  <a:lnTo>
                    <a:pt x="1344" y="1488"/>
                  </a:lnTo>
                  <a:lnTo>
                    <a:pt x="1308" y="1476"/>
                  </a:lnTo>
                  <a:lnTo>
                    <a:pt x="1272" y="1464"/>
                  </a:lnTo>
                  <a:lnTo>
                    <a:pt x="1236" y="1440"/>
                  </a:lnTo>
                  <a:lnTo>
                    <a:pt x="1212" y="1404"/>
                  </a:lnTo>
                  <a:lnTo>
                    <a:pt x="1188" y="1368"/>
                  </a:lnTo>
                  <a:lnTo>
                    <a:pt x="1176" y="1332"/>
                  </a:lnTo>
                  <a:lnTo>
                    <a:pt x="1164" y="1296"/>
                  </a:lnTo>
                  <a:lnTo>
                    <a:pt x="1152" y="126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0"/>
          <p:cNvGrpSpPr>
            <a:grpSpLocks/>
          </p:cNvGrpSpPr>
          <p:nvPr/>
        </p:nvGrpSpPr>
        <p:grpSpPr bwMode="auto">
          <a:xfrm>
            <a:off x="241300" y="3975100"/>
            <a:ext cx="8509000" cy="2641600"/>
            <a:chOff x="152" y="2504"/>
            <a:chExt cx="5360" cy="1664"/>
          </a:xfrm>
        </p:grpSpPr>
        <p:sp>
          <p:nvSpPr>
            <p:cNvPr id="31749" name="Oval 57"/>
            <p:cNvSpPr>
              <a:spLocks noChangeArrowheads="1"/>
            </p:cNvSpPr>
            <p:nvPr/>
          </p:nvSpPr>
          <p:spPr bwMode="auto">
            <a:xfrm>
              <a:off x="152" y="2792"/>
              <a:ext cx="1232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0" name="Oval 58"/>
            <p:cNvSpPr>
              <a:spLocks noChangeArrowheads="1"/>
            </p:cNvSpPr>
            <p:nvPr/>
          </p:nvSpPr>
          <p:spPr bwMode="auto">
            <a:xfrm>
              <a:off x="1496" y="2840"/>
              <a:ext cx="1232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1" name="Oval 59"/>
            <p:cNvSpPr>
              <a:spLocks noChangeArrowheads="1"/>
            </p:cNvSpPr>
            <p:nvPr/>
          </p:nvSpPr>
          <p:spPr bwMode="auto">
            <a:xfrm>
              <a:off x="2936" y="2840"/>
              <a:ext cx="1232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Oval 60"/>
            <p:cNvSpPr>
              <a:spLocks noChangeArrowheads="1"/>
            </p:cNvSpPr>
            <p:nvPr/>
          </p:nvSpPr>
          <p:spPr bwMode="auto">
            <a:xfrm>
              <a:off x="4280" y="2840"/>
              <a:ext cx="1232" cy="132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Freeform 61"/>
            <p:cNvSpPr>
              <a:spLocks/>
            </p:cNvSpPr>
            <p:nvPr/>
          </p:nvSpPr>
          <p:spPr bwMode="auto">
            <a:xfrm>
              <a:off x="756" y="325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Freeform 62"/>
            <p:cNvSpPr>
              <a:spLocks/>
            </p:cNvSpPr>
            <p:nvPr/>
          </p:nvSpPr>
          <p:spPr bwMode="auto">
            <a:xfrm>
              <a:off x="564" y="310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Oval 63"/>
            <p:cNvSpPr>
              <a:spLocks noChangeArrowheads="1"/>
            </p:cNvSpPr>
            <p:nvPr/>
          </p:nvSpPr>
          <p:spPr bwMode="auto">
            <a:xfrm>
              <a:off x="680" y="332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Oval 64"/>
            <p:cNvSpPr>
              <a:spLocks noChangeArrowheads="1"/>
            </p:cNvSpPr>
            <p:nvPr/>
          </p:nvSpPr>
          <p:spPr bwMode="auto">
            <a:xfrm>
              <a:off x="872" y="3464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Freeform 65"/>
            <p:cNvSpPr>
              <a:spLocks/>
            </p:cNvSpPr>
            <p:nvPr/>
          </p:nvSpPr>
          <p:spPr bwMode="auto">
            <a:xfrm>
              <a:off x="1956" y="334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Freeform 66"/>
            <p:cNvSpPr>
              <a:spLocks/>
            </p:cNvSpPr>
            <p:nvPr/>
          </p:nvSpPr>
          <p:spPr bwMode="auto">
            <a:xfrm>
              <a:off x="2100" y="31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Oval 67"/>
            <p:cNvSpPr>
              <a:spLocks noChangeArrowheads="1"/>
            </p:cNvSpPr>
            <p:nvPr/>
          </p:nvSpPr>
          <p:spPr bwMode="auto">
            <a:xfrm>
              <a:off x="2072" y="3368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Oval 68"/>
            <p:cNvSpPr>
              <a:spLocks noChangeArrowheads="1"/>
            </p:cNvSpPr>
            <p:nvPr/>
          </p:nvSpPr>
          <p:spPr bwMode="auto">
            <a:xfrm>
              <a:off x="1928" y="356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Freeform 69"/>
            <p:cNvSpPr>
              <a:spLocks/>
            </p:cNvSpPr>
            <p:nvPr/>
          </p:nvSpPr>
          <p:spPr bwMode="auto">
            <a:xfrm>
              <a:off x="3540" y="330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70"/>
            <p:cNvSpPr>
              <a:spLocks/>
            </p:cNvSpPr>
            <p:nvPr/>
          </p:nvSpPr>
          <p:spPr bwMode="auto">
            <a:xfrm>
              <a:off x="3348" y="334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Oval 71"/>
            <p:cNvSpPr>
              <a:spLocks noChangeArrowheads="1"/>
            </p:cNvSpPr>
            <p:nvPr/>
          </p:nvSpPr>
          <p:spPr bwMode="auto">
            <a:xfrm>
              <a:off x="3464" y="356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4" name="Oval 72"/>
            <p:cNvSpPr>
              <a:spLocks noChangeArrowheads="1"/>
            </p:cNvSpPr>
            <p:nvPr/>
          </p:nvSpPr>
          <p:spPr bwMode="auto">
            <a:xfrm>
              <a:off x="3656" y="351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5" name="Freeform 73"/>
            <p:cNvSpPr>
              <a:spLocks/>
            </p:cNvSpPr>
            <p:nvPr/>
          </p:nvSpPr>
          <p:spPr bwMode="auto">
            <a:xfrm>
              <a:off x="4692" y="330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74"/>
            <p:cNvSpPr>
              <a:spLocks/>
            </p:cNvSpPr>
            <p:nvPr/>
          </p:nvSpPr>
          <p:spPr bwMode="auto">
            <a:xfrm>
              <a:off x="4884" y="334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Oval 75"/>
            <p:cNvSpPr>
              <a:spLocks noChangeArrowheads="1"/>
            </p:cNvSpPr>
            <p:nvPr/>
          </p:nvSpPr>
          <p:spPr bwMode="auto">
            <a:xfrm>
              <a:off x="4856" y="3560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8" name="Oval 76"/>
            <p:cNvSpPr>
              <a:spLocks noChangeArrowheads="1"/>
            </p:cNvSpPr>
            <p:nvPr/>
          </p:nvSpPr>
          <p:spPr bwMode="auto">
            <a:xfrm>
              <a:off x="4664" y="3512"/>
              <a:ext cx="32" cy="8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9" name="Oval 77"/>
            <p:cNvSpPr>
              <a:spLocks noChangeArrowheads="1"/>
            </p:cNvSpPr>
            <p:nvPr/>
          </p:nvSpPr>
          <p:spPr bwMode="auto">
            <a:xfrm>
              <a:off x="400" y="3040"/>
              <a:ext cx="688" cy="83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0" name="Oval 78"/>
            <p:cNvSpPr>
              <a:spLocks noChangeArrowheads="1"/>
            </p:cNvSpPr>
            <p:nvPr/>
          </p:nvSpPr>
          <p:spPr bwMode="auto">
            <a:xfrm>
              <a:off x="1744" y="3088"/>
              <a:ext cx="688" cy="83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Oval 79"/>
            <p:cNvSpPr>
              <a:spLocks noChangeArrowheads="1"/>
            </p:cNvSpPr>
            <p:nvPr/>
          </p:nvSpPr>
          <p:spPr bwMode="auto">
            <a:xfrm>
              <a:off x="3184" y="3136"/>
              <a:ext cx="688" cy="83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Oval 80"/>
            <p:cNvSpPr>
              <a:spLocks noChangeArrowheads="1"/>
            </p:cNvSpPr>
            <p:nvPr/>
          </p:nvSpPr>
          <p:spPr bwMode="auto">
            <a:xfrm>
              <a:off x="4480" y="3184"/>
              <a:ext cx="688" cy="832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3" name="Line 81"/>
            <p:cNvSpPr>
              <a:spLocks noChangeShapeType="1"/>
            </p:cNvSpPr>
            <p:nvPr/>
          </p:nvSpPr>
          <p:spPr bwMode="auto">
            <a:xfrm>
              <a:off x="720" y="250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4" name="Line 82"/>
            <p:cNvSpPr>
              <a:spLocks noChangeShapeType="1"/>
            </p:cNvSpPr>
            <p:nvPr/>
          </p:nvSpPr>
          <p:spPr bwMode="auto">
            <a:xfrm>
              <a:off x="4800" y="250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5" name="Line 83"/>
            <p:cNvSpPr>
              <a:spLocks noChangeShapeType="1"/>
            </p:cNvSpPr>
            <p:nvPr/>
          </p:nvSpPr>
          <p:spPr bwMode="auto">
            <a:xfrm>
              <a:off x="3504" y="2552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Line 84"/>
            <p:cNvSpPr>
              <a:spLocks noChangeShapeType="1"/>
            </p:cNvSpPr>
            <p:nvPr/>
          </p:nvSpPr>
          <p:spPr bwMode="auto">
            <a:xfrm>
              <a:off x="2112" y="2504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Oval 85"/>
            <p:cNvSpPr>
              <a:spLocks noChangeArrowheads="1"/>
            </p:cNvSpPr>
            <p:nvPr/>
          </p:nvSpPr>
          <p:spPr bwMode="auto">
            <a:xfrm>
              <a:off x="628" y="3604"/>
              <a:ext cx="136" cy="18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8" name="Oval 86"/>
            <p:cNvSpPr>
              <a:spLocks noChangeArrowheads="1"/>
            </p:cNvSpPr>
            <p:nvPr/>
          </p:nvSpPr>
          <p:spPr bwMode="auto">
            <a:xfrm>
              <a:off x="2164" y="3652"/>
              <a:ext cx="136" cy="18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9" name="Oval 87"/>
            <p:cNvSpPr>
              <a:spLocks noChangeArrowheads="1"/>
            </p:cNvSpPr>
            <p:nvPr/>
          </p:nvSpPr>
          <p:spPr bwMode="auto">
            <a:xfrm>
              <a:off x="3220" y="3508"/>
              <a:ext cx="136" cy="18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Oval 88"/>
            <p:cNvSpPr>
              <a:spLocks noChangeArrowheads="1"/>
            </p:cNvSpPr>
            <p:nvPr/>
          </p:nvSpPr>
          <p:spPr bwMode="auto">
            <a:xfrm>
              <a:off x="4756" y="3796"/>
              <a:ext cx="136" cy="18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 descr="modcrossing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9168" y="5105400"/>
            <a:ext cx="2084832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80060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200" dirty="0" smtClean="0"/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Crossing Over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occurs in prophase I when genes are exchanged between homologous pairs. 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Sexual Reproduction </a:t>
            </a:r>
            <a:r>
              <a:rPr lang="en-US" sz="3200" u="sng" dirty="0" smtClean="0">
                <a:latin typeface="+mj-lt"/>
                <a:ea typeface="+mj-ea"/>
                <a:cs typeface="+mj-cs"/>
              </a:rPr>
              <a:t>and Genetic Variation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895600" y="5715000"/>
            <a:ext cx="2819400" cy="990600"/>
            <a:chOff x="2362200" y="1676400"/>
            <a:chExt cx="3124200" cy="1247775"/>
          </a:xfrm>
        </p:grpSpPr>
        <p:pic>
          <p:nvPicPr>
            <p:cNvPr id="24" name="Picture 23" descr="chromosome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2200" y="1676400"/>
              <a:ext cx="3124200" cy="1247775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3581400" y="22860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lus 26"/>
            <p:cNvSpPr/>
            <p:nvPr/>
          </p:nvSpPr>
          <p:spPr>
            <a:xfrm>
              <a:off x="4572000" y="2209800"/>
              <a:ext cx="1524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1066800"/>
            <a:ext cx="746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  Meiosis creates </a:t>
            </a:r>
            <a:r>
              <a:rPr lang="en-US" sz="2200" u="sng" dirty="0" smtClean="0"/>
              <a:t>genetic variation </a:t>
            </a:r>
            <a:r>
              <a:rPr lang="en-US" sz="2200" dirty="0" smtClean="0"/>
              <a:t>in 2 ways: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1447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Independent Assortment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the position of homologous pairs at metaphase I is a matter of chance.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" name="Picture 103" descr="independent_assortment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9200" y="2133600"/>
            <a:ext cx="66294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Crossing Over </a:t>
            </a:r>
            <a:endParaRPr lang="en-US" dirty="0"/>
          </a:p>
        </p:txBody>
      </p:sp>
      <p:pic>
        <p:nvPicPr>
          <p:cNvPr id="5" name="Picture 4" descr="c13x10crossing-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3467100" cy="539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91000" y="1905000"/>
            <a:ext cx="4038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process can produce a chromosome that contains a new combination of genetic information from different parents that is called </a:t>
            </a:r>
            <a:r>
              <a:rPr lang="en-US" sz="2000" b="1" u="sng" dirty="0" smtClean="0"/>
              <a:t>genetic recombination</a:t>
            </a:r>
            <a:r>
              <a:rPr lang="en-US" sz="2000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Meiosis in males vs. females</a:t>
            </a:r>
          </a:p>
        </p:txBody>
      </p:sp>
      <p:pic>
        <p:nvPicPr>
          <p:cNvPr id="44034" name="Picture 2" descr="http://geneticssuite.net/files/Spermatogen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4180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http://www.biologycorner.com/resources/oogene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3505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685800" y="1066800"/>
            <a:ext cx="2774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Production of sperm cells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5257800" y="1143000"/>
            <a:ext cx="272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Production of an egg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8" name="Picture 4" descr="mit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066800"/>
            <a:ext cx="49530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457200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Mitosis</a:t>
            </a:r>
            <a:endParaRPr lang="en-US" sz="2200" b="1" u="sng" dirty="0"/>
          </a:p>
        </p:txBody>
      </p:sp>
      <p:pic>
        <p:nvPicPr>
          <p:cNvPr id="16390" name="Picture 6" descr="mei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4724400" cy="29606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3124200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Meiosis</a:t>
            </a:r>
            <a:endParaRPr lang="en-US" sz="2200" b="1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34000" y="1371600"/>
          <a:ext cx="3505200" cy="2183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752600"/>
              </a:tblGrid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2 daughter</a:t>
                      </a:r>
                      <a:r>
                        <a:rPr lang="en-US" baseline="0" dirty="0" smtClean="0"/>
                        <a:t>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daughter</a:t>
                      </a:r>
                      <a:r>
                        <a:rPr lang="en-US" baseline="0" dirty="0" smtClean="0"/>
                        <a:t> cells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Diploid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Haploid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cell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cell cycles</a:t>
                      </a:r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en-US" dirty="0" smtClean="0"/>
                        <a:t>Genetically Identical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Genetically Different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0" y="5334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Differences Between Mitosis         and     Meiosis </a:t>
            </a:r>
            <a:endParaRPr lang="en-US" sz="2200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5257800" y="3657600"/>
            <a:ext cx="3352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/>
              <a:t>Similarities Between </a:t>
            </a:r>
          </a:p>
          <a:p>
            <a:r>
              <a:rPr lang="en-US" sz="2200" b="1" u="sng" dirty="0" smtClean="0"/>
              <a:t>Mitosis          and     Meiosis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Sister </a:t>
            </a:r>
            <a:r>
              <a:rPr lang="en-US" dirty="0" err="1" smtClean="0"/>
              <a:t>Chromatids</a:t>
            </a:r>
            <a:r>
              <a:rPr lang="en-US" dirty="0" smtClean="0"/>
              <a:t> pair up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Go through the same phases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Forms of Cell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Introduction to Meiosis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46880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hlinkClick r:id="rId2"/>
              </a:rPr>
              <a:t>Watch the Cells Alive Video of Meiosis</a:t>
            </a:r>
            <a:r>
              <a:rPr lang="en-US" sz="2200" dirty="0" smtClean="0"/>
              <a:t>: </a:t>
            </a:r>
          </a:p>
          <a:p>
            <a:r>
              <a:rPr lang="en-US" sz="2200" dirty="0" smtClean="0"/>
              <a:t>How does Meiosis differ from Mitosis?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981200"/>
            <a:ext cx="58225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2 cell divisions</a:t>
            </a:r>
          </a:p>
          <a:p>
            <a:r>
              <a:rPr lang="en-US" sz="2200" dirty="0" smtClean="0"/>
              <a:t>4 daughter cells produced</a:t>
            </a:r>
          </a:p>
          <a:p>
            <a:r>
              <a:rPr lang="en-US" sz="2200" dirty="0" smtClean="0"/>
              <a:t>Chromosomes line up in pairs (in 1st metaphase)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124200"/>
            <a:ext cx="82435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Meiosis: The cell division process that makes gametes (egg and sperm)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3886200"/>
            <a:ext cx="50731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Where (in your body) does Meiosis occur? 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441960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Females: Ovaries make eggs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76600" y="5257800"/>
            <a:ext cx="3191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Males: Testes make sperm</a:t>
            </a:r>
            <a:endParaRPr lang="en-US" sz="2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90800" y="4724400"/>
            <a:ext cx="426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Egg = the female sex cell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200400" y="5562600"/>
            <a:ext cx="35052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Sperm = male sex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11" grpId="0" build="p"/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Important to population as the raw material for </a:t>
            </a: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natural selection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buFontTx/>
              <a:buNone/>
              <a:defRPr/>
            </a:pPr>
            <a:endParaRPr 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Question:</a:t>
            </a:r>
            <a:endParaRPr lang="en-US" sz="2800" b="1" dirty="0" smtClean="0">
              <a:solidFill>
                <a:srgbClr val="7B00E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7B00E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What are the three sexual sources of</a:t>
            </a:r>
          </a:p>
          <a:p>
            <a:pPr>
              <a:buFontTx/>
              <a:buNone/>
              <a:defRPr/>
            </a:pPr>
            <a:r>
              <a:rPr lang="en-US" sz="2800" b="1" dirty="0" smtClean="0">
                <a:solidFill>
                  <a:srgbClr val="7B00E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genetic variation?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3000" b="1" dirty="0" smtClean="0">
                <a:solidFill>
                  <a:srgbClr val="7B00E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 crossing over (prophase I)</a:t>
            </a:r>
          </a:p>
          <a:p>
            <a:pPr>
              <a:buFontTx/>
              <a:buNone/>
              <a:defRPr/>
            </a:pPr>
            <a:endParaRPr lang="en-US" sz="1600" b="1" dirty="0" smtClean="0">
              <a:solidFill>
                <a:srgbClr val="7B00E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sz="3000" b="1" dirty="0" smtClean="0">
                <a:solidFill>
                  <a:srgbClr val="7B00E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 independent assortment (metaphase I)</a:t>
            </a:r>
          </a:p>
          <a:p>
            <a:pPr>
              <a:buFontTx/>
              <a:buNone/>
              <a:defRPr/>
            </a:pPr>
            <a:endParaRPr lang="en-US" sz="1200" b="1" dirty="0" smtClean="0">
              <a:solidFill>
                <a:srgbClr val="7B00E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sz="3000" b="1" dirty="0" smtClean="0">
                <a:solidFill>
                  <a:srgbClr val="7B00E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 random fertilization</a:t>
            </a:r>
          </a:p>
          <a:p>
            <a:pPr>
              <a:buFontTx/>
              <a:buNone/>
              <a:defRPr/>
            </a:pPr>
            <a:endParaRPr lang="en-US" sz="3000" b="1" dirty="0" smtClean="0">
              <a:solidFill>
                <a:srgbClr val="7B00E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sz="4000" b="1" dirty="0" smtClean="0">
                <a:solidFill>
                  <a:schemeClr val="hlink"/>
                </a:solidFill>
              </a:rPr>
              <a:t>Remember:</a:t>
            </a:r>
            <a:r>
              <a:rPr lang="en-US" sz="4000" b="1" dirty="0" smtClean="0">
                <a:solidFill>
                  <a:srgbClr val="009688"/>
                </a:solidFill>
              </a:rPr>
              <a:t> variation is good!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Question: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en-US" sz="2900" smtClean="0"/>
              <a:t>A cell containing </a:t>
            </a:r>
            <a:r>
              <a:rPr lang="en-US" sz="29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 chromosomes</a:t>
            </a:r>
            <a:r>
              <a:rPr lang="en-US" sz="2900" smtClean="0"/>
              <a:t> </a:t>
            </a:r>
            <a:r>
              <a:rPr lang="en-US" sz="2900" b="1" smtClean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(diploid)</a:t>
            </a:r>
            <a:r>
              <a:rPr lang="en-US" sz="29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900" smtClean="0"/>
              <a:t>at the beginning of meiosis would, at its completion, produce cells containing how many </a:t>
            </a:r>
            <a:r>
              <a:rPr lang="en-US" sz="29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chromosomes</a:t>
            </a:r>
            <a:r>
              <a:rPr lang="en-US" sz="29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Answer: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 chromosomes (haploid)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Asexual Reproduction vs. Sexual Reproduction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5052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Asexual Reproduction: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76400"/>
            <a:ext cx="3581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200" dirty="0" smtClean="0"/>
              <a:t>Cells divide by </a:t>
            </a:r>
            <a:r>
              <a:rPr lang="en-US" sz="2200" u="sng" dirty="0" smtClean="0"/>
              <a:t>Mitosis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200" dirty="0" smtClean="0"/>
              <a:t>Creates genetically </a:t>
            </a:r>
            <a:r>
              <a:rPr lang="en-US" sz="2200" u="sng" dirty="0" smtClean="0"/>
              <a:t>identical</a:t>
            </a:r>
            <a:r>
              <a:rPr lang="en-US" sz="2200" dirty="0" smtClean="0"/>
              <a:t> offspring (clones)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200" dirty="0" smtClean="0"/>
              <a:t>Works best to create </a:t>
            </a:r>
            <a:r>
              <a:rPr lang="en-US" sz="2200" u="sng" dirty="0" smtClean="0"/>
              <a:t>stable, unchanging </a:t>
            </a:r>
            <a:r>
              <a:rPr lang="en-US" sz="2200" dirty="0" smtClean="0"/>
              <a:t>environments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200" dirty="0" smtClean="0"/>
              <a:t>Helps a population colonize an area </a:t>
            </a:r>
            <a:r>
              <a:rPr lang="en-US" sz="2200" u="sng" dirty="0" smtClean="0"/>
              <a:t>quickly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/>
              <a:t>Examples: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/>
              <a:t>Yeast cells – budding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/>
              <a:t>Bacteria – binary fission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1676400"/>
            <a:ext cx="3962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500" dirty="0" smtClean="0"/>
              <a:t>Cells divide by </a:t>
            </a:r>
            <a:r>
              <a:rPr lang="en-US" sz="2500" u="sng" dirty="0" smtClean="0"/>
              <a:t>Meiosis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500" dirty="0" smtClean="0"/>
              <a:t>Meiosis creates </a:t>
            </a:r>
            <a:r>
              <a:rPr lang="en-US" sz="2500" u="sng" dirty="0" smtClean="0"/>
              <a:t>genetic variation</a:t>
            </a:r>
          </a:p>
          <a:p>
            <a:pPr marL="914400" lvl="1" indent="-457200">
              <a:spcBef>
                <a:spcPct val="20000"/>
              </a:spcBef>
              <a:buAutoNum type="alphaLcPeriod"/>
            </a:pPr>
            <a:r>
              <a:rPr lang="en-US" sz="2500" dirty="0" smtClean="0"/>
              <a:t>Independent Assortment</a:t>
            </a:r>
          </a:p>
          <a:p>
            <a:pPr marL="914400" lvl="1" indent="-457200">
              <a:spcBef>
                <a:spcPct val="20000"/>
              </a:spcBef>
              <a:buAutoNum type="alphaLcPeriod"/>
            </a:pPr>
            <a:r>
              <a:rPr lang="en-US" sz="2500" dirty="0" smtClean="0"/>
              <a:t>Crossing Over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500" dirty="0" smtClean="0"/>
              <a:t>Genetic Variation is good in a </a:t>
            </a:r>
            <a:r>
              <a:rPr lang="en-US" sz="2500" u="sng" dirty="0" smtClean="0"/>
              <a:t>changing</a:t>
            </a:r>
            <a:r>
              <a:rPr lang="en-US" sz="2500" dirty="0" smtClean="0"/>
              <a:t> environment.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500" dirty="0" smtClean="0"/>
              <a:t>Requires </a:t>
            </a:r>
            <a:r>
              <a:rPr lang="en-US" sz="2500" u="sng" dirty="0" smtClean="0"/>
              <a:t>male and female </a:t>
            </a:r>
            <a:r>
              <a:rPr lang="en-US" sz="2500" dirty="0" smtClean="0"/>
              <a:t>gametes and is </a:t>
            </a:r>
            <a:r>
              <a:rPr lang="en-US" sz="2500" u="sng" dirty="0" smtClean="0"/>
              <a:t>slower</a:t>
            </a:r>
            <a:r>
              <a:rPr lang="en-US" sz="2500" dirty="0" smtClean="0"/>
              <a:t> than asexual reproduction.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	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	</a:t>
            </a:r>
            <a:r>
              <a:rPr lang="en-US" sz="1700" dirty="0" smtClean="0"/>
              <a:t>*Because of what happens in meiosis, the same sperm/egg will never be made twice and therefore:  There never was nor will there ever be another you! You are genetically unique!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	</a:t>
            </a:r>
            <a:r>
              <a:rPr lang="en-US" sz="1500" dirty="0" smtClean="0"/>
              <a:t>(Except identical twins)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0" y="1066800"/>
            <a:ext cx="3505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exual Reproduction: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See full size imag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2328862" cy="329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57200"/>
            <a:ext cx="2438400" cy="237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mccurdyphotos.com/images/macro-pink-flower-bee-poll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484687" y="2601913"/>
            <a:ext cx="30702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19800" y="1295400"/>
            <a:ext cx="1852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Budding - Asexual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962400"/>
            <a:ext cx="236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Binary Fission - Asexual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6488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Pollination - Sexual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/>
              <a:t>History of Genetics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Genetic Terms:</a:t>
            </a:r>
          </a:p>
          <a:p>
            <a:r>
              <a:rPr lang="en-US" sz="2400" b="1" dirty="0" smtClean="0"/>
              <a:t>Dominant</a:t>
            </a:r>
            <a:r>
              <a:rPr lang="en-US" sz="2400" dirty="0" smtClean="0"/>
              <a:t> – Represented by a capital letter and masks the recessive allele.  T=tall</a:t>
            </a:r>
          </a:p>
          <a:p>
            <a:r>
              <a:rPr lang="en-US" sz="2400" b="1" dirty="0" smtClean="0"/>
              <a:t>Recessive</a:t>
            </a:r>
            <a:r>
              <a:rPr lang="en-US" sz="2400" dirty="0" smtClean="0"/>
              <a:t> – Represented by a lower case letter and is masked by a dominant allele.  t=short</a:t>
            </a:r>
          </a:p>
          <a:p>
            <a:r>
              <a:rPr lang="en-US" sz="2400" b="1" dirty="0" smtClean="0"/>
              <a:t>Phenotype </a:t>
            </a:r>
            <a:r>
              <a:rPr lang="en-US" sz="2400" dirty="0" smtClean="0"/>
              <a:t>– outward appearance of the trait.  Ex. Tall</a:t>
            </a:r>
          </a:p>
          <a:p>
            <a:r>
              <a:rPr lang="en-US" sz="2400" b="1" dirty="0" smtClean="0"/>
              <a:t>Genotype</a:t>
            </a:r>
            <a:r>
              <a:rPr lang="en-US" sz="2400" dirty="0" smtClean="0"/>
              <a:t> – genetic combination of the trait. Ex. TT, Tt, tt</a:t>
            </a:r>
          </a:p>
          <a:p>
            <a:r>
              <a:rPr lang="en-US" sz="2400" b="1" dirty="0" smtClean="0"/>
              <a:t>Homozygous </a:t>
            </a:r>
            <a:r>
              <a:rPr lang="en-US" sz="2400" dirty="0" smtClean="0"/>
              <a:t>– genotype having the same two alleles.  TT or tt</a:t>
            </a:r>
          </a:p>
          <a:p>
            <a:r>
              <a:rPr lang="en-US" sz="2400" b="1" dirty="0" smtClean="0"/>
              <a:t>Heterozygous </a:t>
            </a:r>
            <a:r>
              <a:rPr lang="en-US" sz="2400" dirty="0" smtClean="0"/>
              <a:t>– genotype having two different alleles.  Tt</a:t>
            </a:r>
          </a:p>
          <a:p>
            <a:pPr>
              <a:buNone/>
            </a:pPr>
            <a:r>
              <a:rPr lang="en-US" sz="2400" dirty="0" smtClean="0"/>
              <a:t>Example:  T=tall   and   t=short</a:t>
            </a:r>
          </a:p>
          <a:p>
            <a:pPr>
              <a:buNone/>
            </a:pPr>
            <a:r>
              <a:rPr lang="en-US" sz="2400" dirty="0" smtClean="0"/>
              <a:t>	Homozygous tall ________</a:t>
            </a:r>
          </a:p>
          <a:p>
            <a:pPr>
              <a:buNone/>
            </a:pPr>
            <a:r>
              <a:rPr lang="en-US" sz="2400" dirty="0" smtClean="0"/>
              <a:t>	Homozygous short ________</a:t>
            </a:r>
          </a:p>
          <a:p>
            <a:pPr>
              <a:buNone/>
            </a:pPr>
            <a:r>
              <a:rPr lang="en-US" sz="2400" dirty="0" smtClean="0"/>
              <a:t>	Heterozygous tall ________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4876800"/>
            <a:ext cx="438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5257800"/>
            <a:ext cx="335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563880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228600" y="304800"/>
            <a:ext cx="41148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Since you have </a:t>
            </a:r>
            <a:r>
              <a:rPr lang="en-US" sz="2000" u="sng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alleles (different versions of a gene) </a:t>
            </a:r>
            <a:r>
              <a:rPr lang="en-US" sz="2000" dirty="0"/>
              <a:t>for each gene, you have </a:t>
            </a:r>
            <a:r>
              <a:rPr lang="en-US" sz="2000" u="sng" dirty="0"/>
              <a:t>2</a:t>
            </a:r>
            <a:r>
              <a:rPr lang="en-US" sz="2000" dirty="0"/>
              <a:t> </a:t>
            </a:r>
            <a:r>
              <a:rPr lang="en-US" sz="2000" dirty="0" smtClean="0"/>
              <a:t>letters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TT </a:t>
            </a:r>
            <a:r>
              <a:rPr lang="en-US" sz="2000" dirty="0">
                <a:sym typeface="Wingdings" pitchFamily="2" charset="2"/>
              </a:rPr>
              <a:t> homozygous dominant (Tall)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 err="1">
                <a:sym typeface="Wingdings" pitchFamily="2" charset="2"/>
              </a:rPr>
              <a:t>t</a:t>
            </a:r>
            <a:r>
              <a:rPr lang="en-US" sz="2000" dirty="0" err="1" smtClean="0">
                <a:sym typeface="Wingdings" pitchFamily="2" charset="2"/>
              </a:rPr>
              <a:t>t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 homozygous recessive (short)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Tt  heterozygous (tall)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Big letter ALWAYS wins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sz="2000" u="sng" dirty="0">
                <a:sym typeface="Wingdings" pitchFamily="2" charset="2"/>
              </a:rPr>
              <a:t>Genotype	Phenotype</a:t>
            </a:r>
          </a:p>
        </p:txBody>
      </p:sp>
      <p:cxnSp>
        <p:nvCxnSpPr>
          <p:cNvPr id="38915" name="Straight Connector 3"/>
          <p:cNvCxnSpPr>
            <a:cxnSpLocks noChangeShapeType="1"/>
          </p:cNvCxnSpPr>
          <p:nvPr/>
        </p:nvCxnSpPr>
        <p:spPr bwMode="auto">
          <a:xfrm rot="5400000">
            <a:off x="915194" y="4876006"/>
            <a:ext cx="1676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TextBox 5"/>
          <p:cNvSpPr txBox="1"/>
          <p:nvPr/>
        </p:nvSpPr>
        <p:spPr>
          <a:xfrm>
            <a:off x="4800600" y="152400"/>
            <a:ext cx="4114800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How do you predict what offspring will look like?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ym typeface="Wingdings" pitchFamily="2" charset="2"/>
              </a:rPr>
              <a:t>Punnett Square - </a:t>
            </a:r>
            <a:r>
              <a:rPr lang="en-US" u="sng" dirty="0" smtClean="0">
                <a:sym typeface="Wingdings" pitchFamily="2" charset="2"/>
              </a:rPr>
              <a:t>tool </a:t>
            </a:r>
            <a:r>
              <a:rPr lang="en-US" u="sng" dirty="0">
                <a:sym typeface="Wingdings" pitchFamily="2" charset="2"/>
              </a:rPr>
              <a:t>used to predict genotype and phenotype of offspring</a:t>
            </a:r>
          </a:p>
          <a:p>
            <a:pPr>
              <a:defRPr/>
            </a:pPr>
            <a:endParaRPr lang="en-US" b="1" dirty="0" smtClean="0">
              <a:sym typeface="Wingdings" pitchFamily="2" charset="2"/>
            </a:endParaRPr>
          </a:p>
          <a:p>
            <a:pPr>
              <a:defRPr/>
            </a:pPr>
            <a:r>
              <a:rPr lang="en-US" b="1" dirty="0" smtClean="0">
                <a:sym typeface="Wingdings" pitchFamily="2" charset="2"/>
              </a:rPr>
              <a:t>Example:</a:t>
            </a:r>
            <a:endParaRPr lang="en-US" b="1" dirty="0">
              <a:sym typeface="Wingdings" pitchFamily="2" charset="2"/>
            </a:endParaRP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T=Tall  	t = short</a:t>
            </a:r>
            <a:endParaRPr lang="en-US" dirty="0">
              <a:sym typeface="Wingdings" pitchFamily="2" charset="2"/>
            </a:endParaRP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Mom </a:t>
            </a:r>
            <a:r>
              <a:rPr lang="en-US" dirty="0" smtClean="0">
                <a:sym typeface="Wingdings" pitchFamily="2" charset="2"/>
              </a:rPr>
              <a:t>– Tt	</a:t>
            </a:r>
            <a:r>
              <a:rPr lang="en-US" dirty="0">
                <a:sym typeface="Wingdings" pitchFamily="2" charset="2"/>
              </a:rPr>
              <a:t>	Dad- </a:t>
            </a:r>
            <a:r>
              <a:rPr lang="en-US" dirty="0" smtClean="0">
                <a:sym typeface="Wingdings" pitchFamily="2" charset="2"/>
              </a:rPr>
              <a:t>Tt</a:t>
            </a:r>
            <a:endParaRPr lang="en-US" dirty="0">
              <a:sym typeface="Wingdings" pitchFamily="2" charset="2"/>
            </a:endParaRP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	</a:t>
            </a:r>
            <a:endParaRPr lang="en-US" dirty="0" smtClean="0">
              <a:sym typeface="Wingdings" pitchFamily="2" charset="2"/>
            </a:endParaRP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Cross </a:t>
            </a:r>
            <a:r>
              <a:rPr lang="en-US" dirty="0">
                <a:sym typeface="Wingdings" pitchFamily="2" charset="2"/>
              </a:rPr>
              <a:t>parents</a:t>
            </a: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Tt            </a:t>
            </a:r>
            <a:r>
              <a:rPr lang="en-US" dirty="0">
                <a:sym typeface="Wingdings" pitchFamily="2" charset="2"/>
              </a:rPr>
              <a:t>x 	</a:t>
            </a:r>
            <a:r>
              <a:rPr lang="en-US" dirty="0" smtClean="0">
                <a:sym typeface="Wingdings" pitchFamily="2" charset="2"/>
              </a:rPr>
              <a:t>Tt</a:t>
            </a:r>
            <a:endParaRPr lang="en-US" dirty="0">
              <a:sym typeface="Wingdings" pitchFamily="2" charset="2"/>
            </a:endParaRP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	mom		dad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sym typeface="Wingdings" pitchFamily="2" charset="2"/>
              </a:rPr>
              <a:t>Draw box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sym typeface="Wingdings" pitchFamily="2" charset="2"/>
              </a:rPr>
              <a:t>Put mom gametes  on top. Put Dad gametes on side.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sym typeface="Wingdings" pitchFamily="2" charset="2"/>
              </a:rPr>
              <a:t>Fill in box with a letter from each parent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sym typeface="Wingdings" pitchFamily="2" charset="2"/>
              </a:rPr>
              <a:t>Analyze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934200" y="5486400"/>
          <a:ext cx="1447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</a:tblGrid>
              <a:tr h="6096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931" name="TextBox 9"/>
          <p:cNvSpPr txBox="1">
            <a:spLocks noChangeArrowheads="1"/>
          </p:cNvSpPr>
          <p:nvPr/>
        </p:nvSpPr>
        <p:spPr bwMode="auto">
          <a:xfrm>
            <a:off x="228600" y="4419600"/>
            <a:ext cx="152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Combo of alleles</a:t>
            </a:r>
          </a:p>
          <a:p>
            <a:r>
              <a:rPr lang="en-US" sz="2000" dirty="0" smtClean="0"/>
              <a:t>TT  </a:t>
            </a:r>
            <a:r>
              <a:rPr lang="en-US" sz="2000" dirty="0" err="1" smtClean="0"/>
              <a:t>Tt</a:t>
            </a:r>
            <a:r>
              <a:rPr lang="en-US" sz="2000" dirty="0" smtClean="0"/>
              <a:t>  </a:t>
            </a:r>
            <a:r>
              <a:rPr lang="en-US" sz="2000" dirty="0" err="1" smtClean="0"/>
              <a:t>tt</a:t>
            </a:r>
            <a:endParaRPr lang="en-US" sz="2000" dirty="0"/>
          </a:p>
        </p:txBody>
      </p:sp>
      <p:sp>
        <p:nvSpPr>
          <p:cNvPr id="38932" name="TextBox 10"/>
          <p:cNvSpPr txBox="1">
            <a:spLocks noChangeArrowheads="1"/>
          </p:cNvSpPr>
          <p:nvPr/>
        </p:nvSpPr>
        <p:spPr bwMode="auto">
          <a:xfrm>
            <a:off x="1828800" y="4419600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Physical trait</a:t>
            </a:r>
          </a:p>
          <a:p>
            <a:r>
              <a:rPr lang="en-US" sz="2000" dirty="0"/>
              <a:t>Tall, short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57600" y="6096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Genotype Ratio:</a:t>
            </a:r>
          </a:p>
          <a:p>
            <a:r>
              <a:rPr lang="en-US" dirty="0" smtClean="0"/>
              <a:t>25% TT, 50% Tt, 25% tt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0" y="5334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Phenotype Ratio:</a:t>
            </a:r>
          </a:p>
          <a:p>
            <a:r>
              <a:rPr lang="en-US" dirty="0" smtClean="0"/>
              <a:t>75% Tall, 25% short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600" y="5638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5638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86600" y="6172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772400" y="6172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34200" y="50292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T               </a:t>
            </a:r>
            <a:r>
              <a:rPr lang="en-US" dirty="0" err="1" smtClean="0"/>
              <a:t>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77000" y="5562600"/>
            <a:ext cx="381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T               </a:t>
            </a:r>
          </a:p>
          <a:p>
            <a:endParaRPr lang="en-US" dirty="0" smtClean="0"/>
          </a:p>
          <a:p>
            <a:r>
              <a:rPr lang="en-US" dirty="0" smtClean="0"/>
              <a:t> 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3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143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1.  Studied garden pea plants</a:t>
            </a:r>
          </a:p>
          <a:p>
            <a:r>
              <a:rPr lang="en-US" dirty="0" smtClean="0"/>
              <a:t>  2.  He wanted to find out how traits were passed from parent to  offspring 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62000"/>
            <a:ext cx="5098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Gregor</a:t>
            </a:r>
            <a:r>
              <a:rPr lang="en-US" sz="2400" dirty="0" smtClean="0"/>
              <a:t> Mendel – the father of Genetics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34820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Mendelian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Genetics</a:t>
            </a:r>
          </a:p>
          <a:p>
            <a:endParaRPr lang="en-US" dirty="0"/>
          </a:p>
        </p:txBody>
      </p:sp>
      <p:pic>
        <p:nvPicPr>
          <p:cNvPr id="5" name="Picture 4" descr="mendel-grego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362200"/>
            <a:ext cx="2857500" cy="3743325"/>
          </a:xfrm>
          <a:prstGeom prst="rect">
            <a:avLst/>
          </a:prstGeom>
        </p:spPr>
      </p:pic>
      <p:pic>
        <p:nvPicPr>
          <p:cNvPr id="6" name="Picture 5" descr="pea.pla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981200"/>
            <a:ext cx="4343400" cy="462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Mendelian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Genetics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200" b="1" dirty="0" smtClean="0"/>
              <a:t>Mendels Experiments: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Experiment:</a:t>
            </a:r>
          </a:p>
          <a:p>
            <a:r>
              <a:rPr lang="en-US" sz="2000" dirty="0" smtClean="0"/>
              <a:t>       1.  Crossed </a:t>
            </a:r>
            <a:r>
              <a:rPr lang="en-US" sz="2000" u="sng" dirty="0" smtClean="0"/>
              <a:t>two true-breeding plants</a:t>
            </a:r>
            <a:r>
              <a:rPr lang="en-US" sz="2000" dirty="0" smtClean="0"/>
              <a:t>.  Ex. Purple flowering plant and a white flowering plant.  </a:t>
            </a:r>
            <a:r>
              <a:rPr lang="en-US" sz="1600" i="1" dirty="0" smtClean="0"/>
              <a:t>What are the genotypes? </a:t>
            </a:r>
          </a:p>
          <a:p>
            <a:endParaRPr lang="en-US" sz="1600" i="1" dirty="0" smtClean="0"/>
          </a:p>
          <a:p>
            <a:r>
              <a:rPr lang="en-US" sz="2000" dirty="0" smtClean="0"/>
              <a:t>        2.  This experiment produced </a:t>
            </a:r>
            <a:r>
              <a:rPr lang="en-US" sz="2000" u="sng" dirty="0" smtClean="0"/>
              <a:t>all purple</a:t>
            </a:r>
            <a:r>
              <a:rPr lang="en-US" sz="2000" dirty="0" smtClean="0"/>
              <a:t> flowering plants. </a:t>
            </a:r>
            <a:r>
              <a:rPr lang="en-US" sz="1600" i="1" dirty="0" smtClean="0"/>
              <a:t>What are the genotypes? </a:t>
            </a:r>
            <a:endParaRPr 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8862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Experiment:</a:t>
            </a:r>
          </a:p>
          <a:p>
            <a:r>
              <a:rPr lang="en-US" sz="2200" dirty="0" smtClean="0"/>
              <a:t>        1.  Crossed two of the </a:t>
            </a:r>
            <a:r>
              <a:rPr lang="en-US" sz="2200" u="sng" dirty="0" smtClean="0"/>
              <a:t>purple</a:t>
            </a:r>
            <a:r>
              <a:rPr lang="en-US" sz="2200" dirty="0" smtClean="0"/>
              <a:t> flowering plants from experiment #1.</a:t>
            </a:r>
          </a:p>
          <a:p>
            <a:r>
              <a:rPr lang="en-US" sz="2200" dirty="0" smtClean="0"/>
              <a:t>        2.  Experiment produced </a:t>
            </a:r>
            <a:r>
              <a:rPr lang="en-US" sz="2200" u="sng" dirty="0" smtClean="0"/>
              <a:t>purple</a:t>
            </a:r>
            <a:r>
              <a:rPr lang="en-US" sz="2200" dirty="0" smtClean="0"/>
              <a:t> flowering  &amp; </a:t>
            </a:r>
            <a:r>
              <a:rPr lang="en-US" sz="2200" u="sng" dirty="0" smtClean="0"/>
              <a:t>white</a:t>
            </a:r>
            <a:r>
              <a:rPr lang="en-US" sz="2200" dirty="0" smtClean="0"/>
              <a:t> flowering plants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3400" y="4953000"/>
            <a:ext cx="3810000" cy="1754326"/>
            <a:chOff x="533400" y="5107126"/>
            <a:chExt cx="3810000" cy="1754326"/>
          </a:xfrm>
        </p:grpSpPr>
        <p:sp>
          <p:nvSpPr>
            <p:cNvPr id="8" name="TextBox 7"/>
            <p:cNvSpPr txBox="1"/>
            <p:nvPr/>
          </p:nvSpPr>
          <p:spPr>
            <a:xfrm>
              <a:off x="533400" y="5107126"/>
              <a:ext cx="3810000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Purple x White 	(P generation)</a:t>
              </a:r>
            </a:p>
            <a:p>
              <a:endParaRPr lang="en-US" dirty="0" smtClean="0"/>
            </a:p>
            <a:p>
              <a:r>
                <a:rPr lang="en-US" dirty="0" smtClean="0"/>
                <a:t>All Purple Offspring	  (F1 generation)</a:t>
              </a:r>
            </a:p>
            <a:p>
              <a:endParaRPr lang="en-US" dirty="0" smtClean="0"/>
            </a:p>
            <a:p>
              <a:r>
                <a:rPr lang="en-US" dirty="0" smtClean="0"/>
                <a:t>¾ purple and ¼ white flowers  (F2)</a:t>
              </a:r>
            </a:p>
            <a:p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1219994" y="5563532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1219994" y="6173132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495800" y="4953000"/>
            <a:ext cx="46482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Conclusions:</a:t>
            </a:r>
          </a:p>
          <a:p>
            <a:pPr marL="342900" indent="-342900">
              <a:buAutoNum type="arabicPeriod"/>
            </a:pPr>
            <a:r>
              <a:rPr lang="en-US" dirty="0" smtClean="0"/>
              <a:t>Each plant contained 2 alleles for each trait.</a:t>
            </a:r>
          </a:p>
          <a:p>
            <a:pPr marL="342900" indent="-342900">
              <a:buAutoNum type="arabicPeriod"/>
            </a:pPr>
            <a:r>
              <a:rPr lang="en-US" dirty="0" smtClean="0"/>
              <a:t>Some genes were stronger or dominant</a:t>
            </a:r>
          </a:p>
          <a:p>
            <a:pPr marL="342900" indent="-342900">
              <a:buAutoNum type="arabicPeriod"/>
            </a:pPr>
            <a:r>
              <a:rPr lang="en-US" dirty="0" smtClean="0"/>
              <a:t>Some genes were weaker or recessive</a:t>
            </a:r>
          </a:p>
          <a:p>
            <a:endParaRPr lang="en-US" dirty="0"/>
          </a:p>
        </p:txBody>
      </p:sp>
      <p:pic>
        <p:nvPicPr>
          <p:cNvPr id="14" name="Picture 13" descr="mendelexperim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28600"/>
            <a:ext cx="3705225" cy="3962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62400" y="914400"/>
            <a:ext cx="438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TT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44988" y="1143000"/>
            <a:ext cx="144621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7848600" y="914400"/>
            <a:ext cx="9906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534400" y="533400"/>
            <a:ext cx="335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7848600" y="2438400"/>
            <a:ext cx="83899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86800" y="213360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 animBg="1"/>
      <p:bldP spid="16" grpId="0"/>
      <p:bldP spid="26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543800" cy="609600"/>
          </a:xfrm>
        </p:spPr>
        <p:txBody>
          <a:bodyPr>
            <a:normAutofit/>
          </a:bodyPr>
          <a:lstStyle/>
          <a:p>
            <a:pPr algn="l"/>
            <a:r>
              <a:rPr lang="en-US" sz="2000" u="sng" dirty="0" smtClean="0"/>
              <a:t>Meiosis Background Information</a:t>
            </a:r>
            <a:endParaRPr lang="en-US" sz="20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609600"/>
            <a:ext cx="57440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000" dirty="0" smtClean="0"/>
              <a:t>Most cells have </a:t>
            </a:r>
            <a:r>
              <a:rPr lang="en-US" sz="2000" u="sng" dirty="0" smtClean="0"/>
              <a:t>2 complete sets of Chromosomes </a:t>
            </a:r>
          </a:p>
          <a:p>
            <a:pPr marL="457200" indent="-457200"/>
            <a:r>
              <a:rPr lang="en-US" sz="2000" dirty="0" smtClean="0"/>
              <a:t>	Ex: Human cells have </a:t>
            </a:r>
            <a:r>
              <a:rPr lang="en-US" sz="2000" b="1" u="sng" dirty="0" smtClean="0"/>
              <a:t>46 chromosomes </a:t>
            </a:r>
            <a:r>
              <a:rPr lang="en-US" sz="2000" u="sng" dirty="0" smtClean="0"/>
              <a:t>(23 pairs)</a:t>
            </a:r>
          </a:p>
          <a:p>
            <a:pPr marL="457200" indent="-457200">
              <a:buAutoNum type="arabicPeriod"/>
            </a:pPr>
            <a:endParaRPr lang="en-US" sz="2000" u="sng" dirty="0" smtClean="0"/>
          </a:p>
          <a:p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990600" y="1524000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23</a:t>
            </a:r>
            <a:r>
              <a:rPr lang="en-US" sz="2000" dirty="0" smtClean="0"/>
              <a:t> (one set) came from mom’s egg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0600" y="19812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23</a:t>
            </a:r>
            <a:r>
              <a:rPr lang="en-US" sz="2000" dirty="0" smtClean="0"/>
              <a:t> (one set) came from dad’s sperm 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38100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2. The </a:t>
            </a:r>
            <a:r>
              <a:rPr lang="en-US" sz="2000" i="1" dirty="0" smtClean="0"/>
              <a:t>same</a:t>
            </a:r>
            <a:r>
              <a:rPr lang="en-US" sz="2000" dirty="0" smtClean="0"/>
              <a:t> chromosomes from each set are called </a:t>
            </a:r>
            <a:r>
              <a:rPr lang="en-US" sz="2000" b="1" u="sng" dirty="0" smtClean="0"/>
              <a:t>homologous chromosomes</a:t>
            </a:r>
            <a:r>
              <a:rPr lang="en-US" sz="2000" b="1" dirty="0" smtClean="0"/>
              <a:t>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" y="4343400"/>
            <a:ext cx="8542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3. </a:t>
            </a:r>
            <a:r>
              <a:rPr lang="en-US" sz="2000" b="1" u="sng" dirty="0" smtClean="0"/>
              <a:t>Diploid cell (2N) </a:t>
            </a:r>
            <a:r>
              <a:rPr lang="en-US" sz="2000" dirty="0" smtClean="0"/>
              <a:t>– any cell with 2 complete sets of chromosomes.   </a:t>
            </a:r>
            <a:r>
              <a:rPr lang="en-US" sz="2000" b="1" u="sng" dirty="0" smtClean="0"/>
              <a:t>Body cells </a:t>
            </a:r>
          </a:p>
          <a:p>
            <a:r>
              <a:rPr lang="en-US" sz="2000" dirty="0" smtClean="0"/>
              <a:t>are diploid. Body cells are called </a:t>
            </a:r>
            <a:r>
              <a:rPr lang="en-US" sz="2000" b="1" u="sng" dirty="0" smtClean="0"/>
              <a:t>somatic cells</a:t>
            </a:r>
            <a:r>
              <a:rPr lang="en-US" sz="2000" b="1" dirty="0" smtClean="0"/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" y="5181600"/>
            <a:ext cx="6723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4. </a:t>
            </a:r>
            <a:r>
              <a:rPr lang="en-US" sz="2000" b="1" u="sng" dirty="0" smtClean="0"/>
              <a:t>Haploid Cell (1N)- </a:t>
            </a:r>
            <a:r>
              <a:rPr lang="en-US" sz="2000" dirty="0" smtClean="0"/>
              <a:t>a cell with only 1 complete set of chromosomes. </a:t>
            </a:r>
          </a:p>
          <a:p>
            <a:r>
              <a:rPr lang="en-US" sz="2000" b="1" u="sng" dirty="0" smtClean="0"/>
              <a:t>Sex cells ( sperm and egg) </a:t>
            </a:r>
            <a:r>
              <a:rPr lang="en-US" sz="2000" dirty="0" smtClean="0"/>
              <a:t>are haploid.  Sex cells are called </a:t>
            </a:r>
            <a:r>
              <a:rPr lang="en-US" sz="2000" b="1" u="sng" dirty="0" smtClean="0"/>
              <a:t>gametes.</a:t>
            </a:r>
            <a:endParaRPr lang="en-US" sz="2000" b="1" u="sng" dirty="0"/>
          </a:p>
        </p:txBody>
      </p:sp>
      <p:pic>
        <p:nvPicPr>
          <p:cNvPr id="35" name="Picture 34" descr="_42574053_egg_cell_ap_203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771304"/>
            <a:ext cx="1247775" cy="934295"/>
          </a:xfrm>
          <a:prstGeom prst="rect">
            <a:avLst/>
          </a:prstGeom>
        </p:spPr>
      </p:pic>
      <p:pic>
        <p:nvPicPr>
          <p:cNvPr id="38" name="Picture 37" descr="spe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326780" y="4408020"/>
            <a:ext cx="1013160" cy="164592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524000" y="2438400"/>
            <a:ext cx="3810000" cy="1460648"/>
            <a:chOff x="5257800" y="2447638"/>
            <a:chExt cx="3810000" cy="1460648"/>
          </a:xfrm>
        </p:grpSpPr>
        <p:sp>
          <p:nvSpPr>
            <p:cNvPr id="41" name="TextBox 40"/>
            <p:cNvSpPr txBox="1"/>
            <p:nvPr/>
          </p:nvSpPr>
          <p:spPr>
            <a:xfrm>
              <a:off x="5257800" y="3200400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One from Mom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848600" y="3133438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One from Dad</a:t>
              </a:r>
              <a:endParaRPr lang="en-US" sz="2000" dirty="0"/>
            </a:p>
          </p:txBody>
        </p:sp>
        <p:pic>
          <p:nvPicPr>
            <p:cNvPr id="43" name="Picture 42" descr="Chromosome -a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90318">
              <a:off x="6103940" y="2453448"/>
              <a:ext cx="938896" cy="914822"/>
            </a:xfrm>
            <a:prstGeom prst="rect">
              <a:avLst/>
            </a:prstGeom>
          </p:spPr>
        </p:pic>
        <p:pic>
          <p:nvPicPr>
            <p:cNvPr id="44" name="Picture 43" descr="Chromosome -a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90318">
              <a:off x="6860374" y="2447638"/>
              <a:ext cx="906315" cy="883076"/>
            </a:xfrm>
            <a:prstGeom prst="rect">
              <a:avLst/>
            </a:prstGeom>
          </p:spPr>
        </p:pic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6019800" y="2895600"/>
              <a:ext cx="3810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0800000">
              <a:off x="7391400" y="2819400"/>
              <a:ext cx="5334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562600" y="1676400"/>
            <a:ext cx="28822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 many chromosomes </a:t>
            </a:r>
          </a:p>
          <a:p>
            <a:r>
              <a:rPr lang="en-US" sz="2000" dirty="0" smtClean="0"/>
              <a:t>are in your blood cells?</a:t>
            </a:r>
          </a:p>
          <a:p>
            <a:r>
              <a:rPr lang="en-US" sz="2000" dirty="0" smtClean="0"/>
              <a:t>Skin cells?  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 flipH="1">
            <a:off x="8229600" y="1981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46</a:t>
            </a:r>
            <a:endParaRPr lang="en-US" sz="2000" u="sng" dirty="0"/>
          </a:p>
        </p:txBody>
      </p:sp>
      <p:sp>
        <p:nvSpPr>
          <p:cNvPr id="26" name="TextBox 25"/>
          <p:cNvSpPr txBox="1"/>
          <p:nvPr/>
        </p:nvSpPr>
        <p:spPr>
          <a:xfrm flipH="1">
            <a:off x="6858000" y="2362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46</a:t>
            </a:r>
            <a:endParaRPr lang="en-US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8" grpId="0"/>
      <p:bldP spid="47" grpId="0"/>
      <p:bldP spid="49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dogfoose.files.wordpress.com/2008/10/14-15-pea-pla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"/>
            <a:ext cx="5638800" cy="6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Haploid / Diploid Practice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838200"/>
            <a:ext cx="8305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If the gamete has 25 chromosomes, how many chromosomes will the body cells have? </a:t>
            </a:r>
          </a:p>
          <a:p>
            <a:endParaRPr lang="en-US" dirty="0" smtClean="0"/>
          </a:p>
          <a:p>
            <a:r>
              <a:rPr lang="en-US" dirty="0" smtClean="0"/>
              <a:t>2. If the somatic cells have 20 chromosomes, how many chromosomes will the sex cells have?</a:t>
            </a:r>
          </a:p>
          <a:p>
            <a:endParaRPr lang="en-US" dirty="0" smtClean="0"/>
          </a:p>
          <a:p>
            <a:r>
              <a:rPr lang="en-US" dirty="0" smtClean="0"/>
              <a:t>3. If the diploid number of chromosomes is 46, what is the haploid number?</a:t>
            </a:r>
          </a:p>
          <a:p>
            <a:endParaRPr lang="en-US" dirty="0" smtClean="0"/>
          </a:p>
          <a:p>
            <a:r>
              <a:rPr lang="en-US" dirty="0" smtClean="0"/>
              <a:t>4. If the egg cell of a mouse has 12 chromosomes, how many chromosomes will the skin cells have?</a:t>
            </a:r>
          </a:p>
          <a:p>
            <a:endParaRPr lang="en-US" dirty="0" smtClean="0"/>
          </a:p>
          <a:p>
            <a:r>
              <a:rPr lang="en-US" dirty="0" smtClean="0"/>
              <a:t>5. If the haploid number of chromosomes is 35, how many chromosomes will the somatic cells have? </a:t>
            </a:r>
          </a:p>
          <a:p>
            <a:endParaRPr lang="en-US" dirty="0" smtClean="0"/>
          </a:p>
          <a:p>
            <a:r>
              <a:rPr lang="en-US" dirty="0" smtClean="0"/>
              <a:t>6. Which type of cell division makes diploid cells?</a:t>
            </a:r>
          </a:p>
          <a:p>
            <a:endParaRPr lang="en-US" dirty="0" smtClean="0"/>
          </a:p>
          <a:p>
            <a:r>
              <a:rPr lang="en-US" dirty="0" smtClean="0"/>
              <a:t>7. Which type of cell division makes haploid cells? </a:t>
            </a:r>
          </a:p>
          <a:p>
            <a:endParaRPr lang="en-US" dirty="0" smtClean="0"/>
          </a:p>
          <a:p>
            <a:r>
              <a:rPr lang="en-US" dirty="0" smtClean="0"/>
              <a:t>8. How many </a:t>
            </a:r>
            <a:r>
              <a:rPr lang="en-US" b="1" dirty="0" smtClean="0"/>
              <a:t>pairs</a:t>
            </a:r>
            <a:r>
              <a:rPr lang="en-US" dirty="0" smtClean="0"/>
              <a:t> of chromosomes do humans have?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219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98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200" y="2438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352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4191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648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Mitosis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181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Meiosis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579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23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Mitosis Review</a:t>
            </a:r>
            <a:endParaRPr lang="en-US" dirty="0"/>
          </a:p>
        </p:txBody>
      </p:sp>
      <p:pic>
        <p:nvPicPr>
          <p:cNvPr id="10" name="Content Placeholder 9" descr="800px-Major_events_in_mitosis.sv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0"/>
            <a:ext cx="6787300" cy="2468880"/>
          </a:xfrm>
        </p:spPr>
      </p:pic>
      <p:sp>
        <p:nvSpPr>
          <p:cNvPr id="12" name="TextBox 11"/>
          <p:cNvSpPr txBox="1"/>
          <p:nvPr/>
        </p:nvSpPr>
        <p:spPr>
          <a:xfrm>
            <a:off x="457200" y="15240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* </a:t>
            </a:r>
            <a:r>
              <a:rPr lang="en-US" sz="2200" b="1" dirty="0" smtClean="0"/>
              <a:t>Mitosis</a:t>
            </a:r>
            <a:r>
              <a:rPr lang="en-US" sz="2200" dirty="0" smtClean="0"/>
              <a:t> ________________________. Ex: </a:t>
            </a:r>
            <a:r>
              <a:rPr lang="en-US" sz="2200" b="1" dirty="0" smtClean="0"/>
              <a:t>skin</a:t>
            </a:r>
            <a:r>
              <a:rPr lang="en-US" sz="2200" dirty="0" smtClean="0"/>
              <a:t> cells make </a:t>
            </a:r>
            <a:r>
              <a:rPr lang="en-US" sz="2200" b="1" dirty="0" smtClean="0"/>
              <a:t>skin</a:t>
            </a:r>
            <a:r>
              <a:rPr lang="en-US" sz="2200" dirty="0" smtClean="0"/>
              <a:t> cells, </a:t>
            </a:r>
            <a:r>
              <a:rPr lang="en-US" sz="2200" b="1" dirty="0" smtClean="0"/>
              <a:t>liver</a:t>
            </a:r>
            <a:r>
              <a:rPr lang="en-US" sz="2200" dirty="0" smtClean="0"/>
              <a:t> cells make </a:t>
            </a:r>
            <a:r>
              <a:rPr lang="en-US" sz="2200" b="1" dirty="0" smtClean="0"/>
              <a:t>liver</a:t>
            </a:r>
            <a:r>
              <a:rPr lang="en-US" sz="2200" dirty="0" smtClean="0"/>
              <a:t> cells, </a:t>
            </a:r>
            <a:r>
              <a:rPr lang="en-US" sz="2200" b="1" dirty="0" smtClean="0"/>
              <a:t>blood</a:t>
            </a:r>
            <a:r>
              <a:rPr lang="en-US" sz="2200" dirty="0" smtClean="0"/>
              <a:t> cells make </a:t>
            </a:r>
            <a:r>
              <a:rPr lang="en-US" sz="2200" b="1" dirty="0" smtClean="0"/>
              <a:t>blood</a:t>
            </a:r>
            <a:r>
              <a:rPr lang="en-US" sz="2200" dirty="0" smtClean="0"/>
              <a:t> cells)</a:t>
            </a:r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96" y="5105400"/>
            <a:ext cx="90921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* One cell duplicates all of its </a:t>
            </a:r>
            <a:r>
              <a:rPr lang="en-US" sz="2200" b="1" dirty="0" smtClean="0"/>
              <a:t>DNA</a:t>
            </a:r>
            <a:r>
              <a:rPr lang="en-US" sz="2200" dirty="0" smtClean="0"/>
              <a:t> and </a:t>
            </a:r>
            <a:r>
              <a:rPr lang="en-US" sz="2200" b="1" dirty="0" smtClean="0"/>
              <a:t>Organelles</a:t>
            </a:r>
            <a:r>
              <a:rPr lang="en-US" sz="2200" dirty="0" smtClean="0"/>
              <a:t> to become_____________ </a:t>
            </a:r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5715000"/>
            <a:ext cx="74676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 * Are the Daughter Cells Identical  to each other? __________  </a:t>
            </a:r>
            <a:endParaRPr lang="en-US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6324600"/>
            <a:ext cx="80041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* How are they identical to each other? _______________________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7543800" cy="609600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/>
              <a:t>Meiosis Background Information</a:t>
            </a:r>
            <a:endParaRPr lang="en-US" sz="32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838200"/>
            <a:ext cx="57365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1.  Most cells have ________________________</a:t>
            </a:r>
          </a:p>
          <a:p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" y="1219200"/>
            <a:ext cx="5866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Ex: Human cells have ______________________</a:t>
            </a:r>
          </a:p>
          <a:p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990600" y="1600200"/>
            <a:ext cx="571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___ (one set) came from mom’s egg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0600" y="1981200"/>
            <a:ext cx="617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___ (one set) came from dad’s sperm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3733800"/>
            <a:ext cx="899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2. </a:t>
            </a:r>
            <a:r>
              <a:rPr lang="en-US" sz="2100" dirty="0" smtClean="0"/>
              <a:t>The same chromosomes from each set are called _______________________.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" y="4343400"/>
            <a:ext cx="81871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/>
              <a:t>3. _______________– any cell with 2 complete sets of chromosomes. </a:t>
            </a:r>
          </a:p>
          <a:p>
            <a:r>
              <a:rPr lang="en-US" sz="2100" dirty="0" smtClean="0"/>
              <a:t>_________________are diploid.  Body cells are called _______________.</a:t>
            </a:r>
            <a:endParaRPr lang="en-US" sz="2100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5257800"/>
            <a:ext cx="7453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4. ______________- a cell with only 1 complete set of chromosomes. </a:t>
            </a:r>
          </a:p>
          <a:p>
            <a:r>
              <a:rPr lang="en-US" sz="2000" dirty="0" smtClean="0"/>
              <a:t>Sex cells are __________.  Sex cells are called _____________ </a:t>
            </a:r>
            <a:endParaRPr lang="en-US" sz="2000" dirty="0"/>
          </a:p>
        </p:txBody>
      </p:sp>
      <p:grpSp>
        <p:nvGrpSpPr>
          <p:cNvPr id="3" name="Group 39"/>
          <p:cNvGrpSpPr/>
          <p:nvPr/>
        </p:nvGrpSpPr>
        <p:grpSpPr>
          <a:xfrm>
            <a:off x="1524000" y="2438400"/>
            <a:ext cx="3657600" cy="1399093"/>
            <a:chOff x="5257800" y="2447638"/>
            <a:chExt cx="3657600" cy="1399093"/>
          </a:xfrm>
        </p:grpSpPr>
        <p:sp>
          <p:nvSpPr>
            <p:cNvPr id="41" name="TextBox 40"/>
            <p:cNvSpPr txBox="1"/>
            <p:nvPr/>
          </p:nvSpPr>
          <p:spPr>
            <a:xfrm>
              <a:off x="5257800" y="3200400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One from Mom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96200" y="3133438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One from Dad</a:t>
              </a:r>
              <a:endParaRPr lang="en-US" dirty="0"/>
            </a:p>
          </p:txBody>
        </p:sp>
        <p:pic>
          <p:nvPicPr>
            <p:cNvPr id="43" name="Picture 42" descr="Chromosome -a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90318">
              <a:off x="6103940" y="2453448"/>
              <a:ext cx="938896" cy="914822"/>
            </a:xfrm>
            <a:prstGeom prst="rect">
              <a:avLst/>
            </a:prstGeom>
          </p:spPr>
        </p:pic>
        <p:pic>
          <p:nvPicPr>
            <p:cNvPr id="44" name="Picture 43" descr="Chromosome -a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90318">
              <a:off x="6860374" y="2447638"/>
              <a:ext cx="906315" cy="883076"/>
            </a:xfrm>
            <a:prstGeom prst="rect">
              <a:avLst/>
            </a:prstGeom>
          </p:spPr>
        </p:pic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6019800" y="2895600"/>
              <a:ext cx="38100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0800000">
              <a:off x="7391400" y="2819400"/>
              <a:ext cx="533400" cy="457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5410200" y="1828800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How many chromosomes </a:t>
            </a:r>
          </a:p>
          <a:p>
            <a:r>
              <a:rPr lang="en-US" sz="2200" dirty="0" smtClean="0"/>
              <a:t>are in your blood cells? ____</a:t>
            </a:r>
          </a:p>
          <a:p>
            <a:r>
              <a:rPr lang="en-US" sz="2200" dirty="0" smtClean="0"/>
              <a:t>skin  cells?  ____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/>
              <a:t>Meiosis and Sexual Reproduction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8458200" cy="761999"/>
          </a:xfrm>
        </p:spPr>
        <p:txBody>
          <a:bodyPr>
            <a:noAutofit/>
          </a:bodyPr>
          <a:lstStyle/>
          <a:p>
            <a:r>
              <a:rPr lang="en-US" sz="2200" dirty="0" smtClean="0"/>
              <a:t>Sexual Reproduction requires meiosis to make gametes which join together during fertilization</a:t>
            </a:r>
          </a:p>
          <a:p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grpSp>
        <p:nvGrpSpPr>
          <p:cNvPr id="5" name="Group 14"/>
          <p:cNvGrpSpPr/>
          <p:nvPr/>
        </p:nvGrpSpPr>
        <p:grpSpPr>
          <a:xfrm>
            <a:off x="685800" y="2057400"/>
            <a:ext cx="349439" cy="1600200"/>
            <a:chOff x="685800" y="2057400"/>
            <a:chExt cx="349439" cy="1600200"/>
          </a:xfrm>
        </p:grpSpPr>
        <p:sp>
          <p:nvSpPr>
            <p:cNvPr id="4" name="Oval 3"/>
            <p:cNvSpPr/>
            <p:nvPr/>
          </p:nvSpPr>
          <p:spPr>
            <a:xfrm>
              <a:off x="685800" y="2286000"/>
              <a:ext cx="228600" cy="3048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794522" y="2101078"/>
              <a:ext cx="284396" cy="19703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lus 13"/>
            <p:cNvSpPr/>
            <p:nvPr/>
          </p:nvSpPr>
          <p:spPr>
            <a:xfrm>
              <a:off x="685800" y="3276600"/>
              <a:ext cx="228600" cy="381000"/>
            </a:xfrm>
            <a:prstGeom prst="mathPlu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5800" y="3048000"/>
              <a:ext cx="2286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39"/>
          <p:cNvGrpSpPr/>
          <p:nvPr/>
        </p:nvGrpSpPr>
        <p:grpSpPr>
          <a:xfrm>
            <a:off x="1295400" y="2057400"/>
            <a:ext cx="1828800" cy="1969532"/>
            <a:chOff x="1295400" y="2057400"/>
            <a:chExt cx="1828800" cy="1969532"/>
          </a:xfrm>
        </p:grpSpPr>
        <p:sp>
          <p:nvSpPr>
            <p:cNvPr id="16" name="Oval 15"/>
            <p:cNvSpPr/>
            <p:nvPr/>
          </p:nvSpPr>
          <p:spPr>
            <a:xfrm>
              <a:off x="1447800" y="2057400"/>
              <a:ext cx="8382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447800" y="3048000"/>
              <a:ext cx="8382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95400" y="26670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Diploid Somatic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1600" y="36576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Diploid Somatic</a:t>
              </a:r>
              <a:endParaRPr lang="en-US" dirty="0"/>
            </a:p>
          </p:txBody>
        </p:sp>
      </p:grpSp>
      <p:grpSp>
        <p:nvGrpSpPr>
          <p:cNvPr id="9" name="Group 40"/>
          <p:cNvGrpSpPr/>
          <p:nvPr/>
        </p:nvGrpSpPr>
        <p:grpSpPr>
          <a:xfrm>
            <a:off x="2438400" y="2286000"/>
            <a:ext cx="1828800" cy="1068388"/>
            <a:chOff x="2438400" y="2286000"/>
            <a:chExt cx="1828800" cy="106838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438400" y="2286000"/>
              <a:ext cx="1828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438400" y="3352800"/>
              <a:ext cx="1752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124200" y="25146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Meiosis Occurs</a:t>
              </a:r>
              <a:endParaRPr lang="en-US" dirty="0"/>
            </a:p>
          </p:txBody>
        </p:sp>
        <p:cxnSp>
          <p:nvCxnSpPr>
            <p:cNvPr id="37" name="Straight Arrow Connector 36"/>
            <p:cNvCxnSpPr>
              <a:stCxn id="35" idx="0"/>
            </p:cNvCxnSpPr>
            <p:nvPr/>
          </p:nvCxnSpPr>
          <p:spPr>
            <a:xfrm rot="5400000" flipH="1" flipV="1">
              <a:off x="3752850" y="2305050"/>
              <a:ext cx="152400" cy="2667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H="1">
              <a:off x="3657600" y="3124200"/>
              <a:ext cx="15240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56"/>
          <p:cNvGrpSpPr/>
          <p:nvPr/>
        </p:nvGrpSpPr>
        <p:grpSpPr>
          <a:xfrm>
            <a:off x="4191000" y="1905000"/>
            <a:ext cx="1524000" cy="2045732"/>
            <a:chOff x="4191000" y="1905000"/>
            <a:chExt cx="1524000" cy="2045732"/>
          </a:xfrm>
        </p:grpSpPr>
        <p:grpSp>
          <p:nvGrpSpPr>
            <p:cNvPr id="11" name="Group 30"/>
            <p:cNvGrpSpPr/>
            <p:nvPr/>
          </p:nvGrpSpPr>
          <p:grpSpPr>
            <a:xfrm>
              <a:off x="4191000" y="1905000"/>
              <a:ext cx="990599" cy="685800"/>
              <a:chOff x="2971801" y="1905000"/>
              <a:chExt cx="990599" cy="685800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352800" y="2209800"/>
                <a:ext cx="609600" cy="381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971801" y="1905000"/>
                <a:ext cx="457200" cy="381000"/>
              </a:xfrm>
              <a:custGeom>
                <a:avLst/>
                <a:gdLst>
                  <a:gd name="connsiteX0" fmla="*/ 0 w 327378"/>
                  <a:gd name="connsiteY0" fmla="*/ 0 h 259644"/>
                  <a:gd name="connsiteX1" fmla="*/ 45156 w 327378"/>
                  <a:gd name="connsiteY1" fmla="*/ 11288 h 259644"/>
                  <a:gd name="connsiteX2" fmla="*/ 124178 w 327378"/>
                  <a:gd name="connsiteY2" fmla="*/ 22577 h 259644"/>
                  <a:gd name="connsiteX3" fmla="*/ 146756 w 327378"/>
                  <a:gd name="connsiteY3" fmla="*/ 90311 h 259644"/>
                  <a:gd name="connsiteX4" fmla="*/ 169333 w 327378"/>
                  <a:gd name="connsiteY4" fmla="*/ 124177 h 259644"/>
                  <a:gd name="connsiteX5" fmla="*/ 270933 w 327378"/>
                  <a:gd name="connsiteY5" fmla="*/ 146755 h 259644"/>
                  <a:gd name="connsiteX6" fmla="*/ 293511 w 327378"/>
                  <a:gd name="connsiteY6" fmla="*/ 180622 h 259644"/>
                  <a:gd name="connsiteX7" fmla="*/ 293511 w 327378"/>
                  <a:gd name="connsiteY7" fmla="*/ 248355 h 259644"/>
                  <a:gd name="connsiteX8" fmla="*/ 327378 w 327378"/>
                  <a:gd name="connsiteY8" fmla="*/ 259644 h 25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378" h="259644">
                    <a:moveTo>
                      <a:pt x="0" y="0"/>
                    </a:moveTo>
                    <a:cubicBezTo>
                      <a:pt x="15052" y="3763"/>
                      <a:pt x="29891" y="8513"/>
                      <a:pt x="45156" y="11288"/>
                    </a:cubicBezTo>
                    <a:cubicBezTo>
                      <a:pt x="71335" y="16048"/>
                      <a:pt x="103175" y="6241"/>
                      <a:pt x="124178" y="22577"/>
                    </a:cubicBezTo>
                    <a:cubicBezTo>
                      <a:pt x="142964" y="37188"/>
                      <a:pt x="133555" y="70509"/>
                      <a:pt x="146756" y="90311"/>
                    </a:cubicBezTo>
                    <a:cubicBezTo>
                      <a:pt x="154282" y="101600"/>
                      <a:pt x="158739" y="115702"/>
                      <a:pt x="169333" y="124177"/>
                    </a:cubicBezTo>
                    <a:cubicBezTo>
                      <a:pt x="183960" y="135878"/>
                      <a:pt x="270239" y="146639"/>
                      <a:pt x="270933" y="146755"/>
                    </a:cubicBezTo>
                    <a:cubicBezTo>
                      <a:pt x="278459" y="158044"/>
                      <a:pt x="291280" y="167239"/>
                      <a:pt x="293511" y="180622"/>
                    </a:cubicBezTo>
                    <a:cubicBezTo>
                      <a:pt x="299532" y="216747"/>
                      <a:pt x="257386" y="212230"/>
                      <a:pt x="293511" y="248355"/>
                    </a:cubicBezTo>
                    <a:cubicBezTo>
                      <a:pt x="301925" y="256769"/>
                      <a:pt x="327378" y="259644"/>
                      <a:pt x="327378" y="259644"/>
                    </a:cubicBezTo>
                  </a:path>
                </a:pathLst>
              </a:cu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4495800" y="3124200"/>
              <a:ext cx="609600" cy="381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67200" y="26670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Haploid Sperm 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19600" y="35814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Haploid Egg</a:t>
              </a:r>
            </a:p>
          </p:txBody>
        </p:sp>
      </p:grpSp>
      <p:grpSp>
        <p:nvGrpSpPr>
          <p:cNvPr id="13" name="Group 57"/>
          <p:cNvGrpSpPr/>
          <p:nvPr/>
        </p:nvGrpSpPr>
        <p:grpSpPr>
          <a:xfrm>
            <a:off x="5334000" y="2438400"/>
            <a:ext cx="2209800" cy="914400"/>
            <a:chOff x="5334000" y="2438400"/>
            <a:chExt cx="2209800" cy="9144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5334000" y="2438400"/>
              <a:ext cx="2209800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5334000" y="3124200"/>
              <a:ext cx="21336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791200" y="25908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Fertilization Occurs</a:t>
              </a:r>
              <a:endParaRPr lang="en-US" dirty="0"/>
            </a:p>
          </p:txBody>
        </p:sp>
      </p:grpSp>
      <p:grpSp>
        <p:nvGrpSpPr>
          <p:cNvPr id="15" name="Group 58"/>
          <p:cNvGrpSpPr/>
          <p:nvPr/>
        </p:nvGrpSpPr>
        <p:grpSpPr>
          <a:xfrm>
            <a:off x="7391400" y="2590800"/>
            <a:ext cx="1524000" cy="1055132"/>
            <a:chOff x="7391400" y="2590800"/>
            <a:chExt cx="1524000" cy="1055132"/>
          </a:xfrm>
        </p:grpSpPr>
        <p:sp>
          <p:nvSpPr>
            <p:cNvPr id="54" name="Oval 53"/>
            <p:cNvSpPr/>
            <p:nvPr/>
          </p:nvSpPr>
          <p:spPr>
            <a:xfrm>
              <a:off x="7696200" y="2590800"/>
              <a:ext cx="9144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91400" y="32766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Diploid Zygote</a:t>
              </a:r>
              <a:endParaRPr lang="en-US" dirty="0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228600" y="51054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 Requires male and female gametes and is usually a slower process than asexual reproduction.  </a:t>
            </a:r>
            <a:endParaRPr lang="en-US" sz="2200" dirty="0"/>
          </a:p>
        </p:txBody>
      </p:sp>
      <p:sp>
        <p:nvSpPr>
          <p:cNvPr id="48" name="Oval 47"/>
          <p:cNvSpPr/>
          <p:nvPr/>
        </p:nvSpPr>
        <p:spPr>
          <a:xfrm>
            <a:off x="7696200" y="5410200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446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56" idx="2"/>
          </p:cNvCxnSpPr>
          <p:nvPr/>
        </p:nvCxnSpPr>
        <p:spPr>
          <a:xfrm rot="5400000">
            <a:off x="7347466" y="4451866"/>
            <a:ext cx="161186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flipH="1">
            <a:off x="7086600" y="426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696200" y="6019800"/>
            <a:ext cx="90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Embryo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Meiosis I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Cell Division process that makes the __________________.</a:t>
            </a:r>
            <a:endParaRPr lang="en-US" sz="2400" dirty="0"/>
          </a:p>
        </p:txBody>
      </p:sp>
      <p:pic>
        <p:nvPicPr>
          <p:cNvPr id="8" name="Picture 7" descr="Meiosis I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919" y="2670920"/>
            <a:ext cx="5037038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1295401"/>
            <a:ext cx="51816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Prophase I:</a:t>
            </a: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pair with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______________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pair - forms 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_____________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_____________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occurs – sections of DNA exchanged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between homologous pairs.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3429000"/>
            <a:ext cx="518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Metaphase I: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0" y="4267200"/>
            <a:ext cx="518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Anaphase I: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</p:txBody>
      </p:sp>
      <p:grpSp>
        <p:nvGrpSpPr>
          <p:cNvPr id="4" name="Group 17"/>
          <p:cNvGrpSpPr/>
          <p:nvPr/>
        </p:nvGrpSpPr>
        <p:grpSpPr>
          <a:xfrm>
            <a:off x="457200" y="1752600"/>
            <a:ext cx="1676400" cy="369332"/>
            <a:chOff x="457200" y="1752600"/>
            <a:chExt cx="1676400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457200" y="1752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Tetrad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143000" y="1981200"/>
              <a:ext cx="9906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26"/>
          <p:cNvGrpSpPr/>
          <p:nvPr/>
        </p:nvGrpSpPr>
        <p:grpSpPr>
          <a:xfrm>
            <a:off x="457200" y="2743200"/>
            <a:ext cx="1676400" cy="533400"/>
            <a:chOff x="457200" y="2743200"/>
            <a:chExt cx="1676400" cy="533400"/>
          </a:xfrm>
        </p:grpSpPr>
        <p:sp>
          <p:nvSpPr>
            <p:cNvPr id="22" name="TextBox 21"/>
            <p:cNvSpPr txBox="1"/>
            <p:nvPr/>
          </p:nvSpPr>
          <p:spPr>
            <a:xfrm>
              <a:off x="457200" y="2743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Spindle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1219200" y="2971800"/>
              <a:ext cx="91440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733800" y="5562600"/>
            <a:ext cx="5181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Telophase 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Each Cell has identical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________________________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Cytokinesis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cell divides into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Occurs like in _____________ to separate ________________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Meiosis II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142998" y="1524000"/>
            <a:ext cx="2895601" cy="4748159"/>
            <a:chOff x="1142998" y="1524000"/>
            <a:chExt cx="2895601" cy="4748159"/>
          </a:xfrm>
        </p:grpSpPr>
        <p:pic>
          <p:nvPicPr>
            <p:cNvPr id="6" name="Picture 5" descr="meiosis II-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>
              <a:off x="216720" y="2450279"/>
              <a:ext cx="4748158" cy="289560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600200" y="1524000"/>
              <a:ext cx="1905000" cy="1524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114800" y="1752600"/>
            <a:ext cx="457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Prophase II: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14800" y="3200400"/>
            <a:ext cx="457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Metaphase II: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4495800"/>
            <a:ext cx="457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Anaphase II: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5380672"/>
            <a:ext cx="45720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Telophase II:</a:t>
            </a:r>
          </a:p>
          <a:p>
            <a:pPr>
              <a:buFontTx/>
              <a:buChar char="-"/>
            </a:pPr>
            <a:r>
              <a:rPr lang="en-US" dirty="0" smtClean="0"/>
              <a:t>___________ are produced</a:t>
            </a:r>
          </a:p>
          <a:p>
            <a:pPr>
              <a:buFontTx/>
              <a:buChar char="-"/>
            </a:pPr>
            <a:r>
              <a:rPr lang="en-US" dirty="0" smtClean="0"/>
              <a:t>The cells are ____________(23 chromosomes)</a:t>
            </a:r>
          </a:p>
          <a:p>
            <a:pPr>
              <a:buFontTx/>
              <a:buChar char="-"/>
            </a:pPr>
            <a:r>
              <a:rPr lang="en-US" dirty="0" smtClean="0"/>
              <a:t>Each cell is genetically ____________</a:t>
            </a:r>
          </a:p>
          <a:p>
            <a:pPr>
              <a:buFontTx/>
              <a:buChar char="-"/>
            </a:pPr>
            <a:r>
              <a:rPr lang="en-US" dirty="0" smtClean="0"/>
              <a:t>These cells are ___________– sperm and egg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7"/>
          <p:cNvGrpSpPr/>
          <p:nvPr/>
        </p:nvGrpSpPr>
        <p:grpSpPr>
          <a:xfrm>
            <a:off x="2590800" y="4572000"/>
            <a:ext cx="3124200" cy="1247775"/>
            <a:chOff x="2362200" y="1676400"/>
            <a:chExt cx="3124200" cy="1247775"/>
          </a:xfrm>
        </p:grpSpPr>
        <p:pic>
          <p:nvPicPr>
            <p:cNvPr id="24" name="Picture 23" descr="chromosome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2200" y="1676400"/>
              <a:ext cx="3124200" cy="1247775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>
            <a:xfrm>
              <a:off x="3581400" y="2286000"/>
              <a:ext cx="457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lus 26"/>
            <p:cNvSpPr/>
            <p:nvPr/>
          </p:nvSpPr>
          <p:spPr>
            <a:xfrm>
              <a:off x="4572000" y="2209800"/>
              <a:ext cx="152400" cy="228600"/>
            </a:xfrm>
            <a:prstGeom prst="math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9624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Crossing Over – ____________________________________________</a:t>
            </a:r>
          </a:p>
          <a:p>
            <a:pPr marL="457200" indent="-45720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 </a:t>
            </a:r>
          </a:p>
          <a:p>
            <a:pPr marL="457200" indent="-457200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Sexual Reproduction and Genetic Variation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" y="54864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process can produce a chromosome that contains a new combination of genetic information from different parents that is called _____________________________.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1066800"/>
            <a:ext cx="746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  Meiosis creates _______________________in </a:t>
            </a:r>
            <a:r>
              <a:rPr lang="en-US" sz="2200" dirty="0" smtClean="0"/>
              <a:t>several ways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16002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Independent Assortment – ___________________________________ </a:t>
            </a:r>
          </a:p>
          <a:p>
            <a:pPr marL="342900" indent="-342900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91"/>
          <p:cNvGrpSpPr/>
          <p:nvPr/>
        </p:nvGrpSpPr>
        <p:grpSpPr>
          <a:xfrm>
            <a:off x="381000" y="2133600"/>
            <a:ext cx="8001000" cy="1654314"/>
            <a:chOff x="381000" y="2133600"/>
            <a:chExt cx="8001000" cy="1654314"/>
          </a:xfrm>
        </p:grpSpPr>
        <p:sp>
          <p:nvSpPr>
            <p:cNvPr id="93" name="TextBox 92"/>
            <p:cNvSpPr txBox="1"/>
            <p:nvPr/>
          </p:nvSpPr>
          <p:spPr>
            <a:xfrm>
              <a:off x="381000" y="26670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Option 1</a:t>
              </a:r>
              <a:endParaRPr lang="en-US" dirty="0"/>
            </a:p>
          </p:txBody>
        </p:sp>
        <p:cxnSp>
          <p:nvCxnSpPr>
            <p:cNvPr id="94" name="Straight Connector 93"/>
            <p:cNvCxnSpPr/>
            <p:nvPr/>
          </p:nvCxnSpPr>
          <p:spPr>
            <a:xfrm rot="5400000">
              <a:off x="3478937" y="3074263"/>
              <a:ext cx="1425714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58"/>
            <p:cNvGrpSpPr/>
            <p:nvPr/>
          </p:nvGrpSpPr>
          <p:grpSpPr>
            <a:xfrm>
              <a:off x="4495800" y="2133600"/>
              <a:ext cx="2438400" cy="1600200"/>
              <a:chOff x="4953000" y="5105400"/>
              <a:chExt cx="2209800" cy="1371600"/>
            </a:xfrm>
          </p:grpSpPr>
          <p:grpSp>
            <p:nvGrpSpPr>
              <p:cNvPr id="8" name="Group 98"/>
              <p:cNvGrpSpPr/>
              <p:nvPr/>
            </p:nvGrpSpPr>
            <p:grpSpPr>
              <a:xfrm>
                <a:off x="4953000" y="5105400"/>
                <a:ext cx="2209800" cy="1371600"/>
                <a:chOff x="4953000" y="5105400"/>
                <a:chExt cx="2209800" cy="1371600"/>
              </a:xfrm>
            </p:grpSpPr>
            <p:cxnSp>
              <p:nvCxnSpPr>
                <p:cNvPr id="152" name="Straight Arrow Connector 151"/>
                <p:cNvCxnSpPr/>
                <p:nvPr/>
              </p:nvCxnSpPr>
              <p:spPr>
                <a:xfrm rot="16200000" flipH="1">
                  <a:off x="5644380" y="6014220"/>
                  <a:ext cx="143155" cy="1543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Group 97"/>
                <p:cNvGrpSpPr/>
                <p:nvPr/>
              </p:nvGrpSpPr>
              <p:grpSpPr>
                <a:xfrm>
                  <a:off x="4953000" y="5105400"/>
                  <a:ext cx="2209800" cy="1371600"/>
                  <a:chOff x="4876800" y="5105400"/>
                  <a:chExt cx="2209800" cy="1371600"/>
                </a:xfrm>
              </p:grpSpPr>
              <p:sp>
                <p:nvSpPr>
                  <p:cNvPr id="154" name="Oval 153"/>
                  <p:cNvSpPr/>
                  <p:nvPr/>
                </p:nvSpPr>
                <p:spPr>
                  <a:xfrm>
                    <a:off x="6248400" y="5638800"/>
                    <a:ext cx="533400" cy="4572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5181600" y="5638800"/>
                    <a:ext cx="533400" cy="4572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5715000" y="5105400"/>
                    <a:ext cx="533400" cy="4572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157" name="Straight Arrow Connector 156"/>
                  <p:cNvCxnSpPr/>
                  <p:nvPr/>
                </p:nvCxnSpPr>
                <p:spPr>
                  <a:xfrm rot="5400000">
                    <a:off x="5619750" y="5505450"/>
                    <a:ext cx="152400" cy="1143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Arrow Connector 157"/>
                  <p:cNvCxnSpPr/>
                  <p:nvPr/>
                </p:nvCxnSpPr>
                <p:spPr>
                  <a:xfrm rot="16200000" flipH="1">
                    <a:off x="6177780" y="5480820"/>
                    <a:ext cx="143155" cy="15431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Arrow Connector 158"/>
                  <p:cNvCxnSpPr/>
                  <p:nvPr/>
                </p:nvCxnSpPr>
                <p:spPr>
                  <a:xfrm rot="5400000">
                    <a:off x="6153150" y="6038850"/>
                    <a:ext cx="152400" cy="1143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Arrow Connector 159"/>
                  <p:cNvCxnSpPr/>
                  <p:nvPr/>
                </p:nvCxnSpPr>
                <p:spPr>
                  <a:xfrm rot="5400000">
                    <a:off x="5086350" y="6038850"/>
                    <a:ext cx="152400" cy="1143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Arrow Connector 160"/>
                  <p:cNvCxnSpPr/>
                  <p:nvPr/>
                </p:nvCxnSpPr>
                <p:spPr>
                  <a:xfrm rot="16200000" flipH="1">
                    <a:off x="6711180" y="6014220"/>
                    <a:ext cx="143155" cy="15431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2" name="Oval 161"/>
                  <p:cNvSpPr/>
                  <p:nvPr/>
                </p:nvSpPr>
                <p:spPr>
                  <a:xfrm>
                    <a:off x="6705600" y="6172200"/>
                    <a:ext cx="381000" cy="3048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6019800" y="6172200"/>
                    <a:ext cx="381000" cy="3048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>
                  <a:xfrm>
                    <a:off x="5562600" y="6172200"/>
                    <a:ext cx="381000" cy="3048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>
                  <a:xfrm>
                    <a:off x="4876800" y="6172200"/>
                    <a:ext cx="381000" cy="3048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136" name="Multiply 135"/>
              <p:cNvSpPr/>
              <p:nvPr/>
            </p:nvSpPr>
            <p:spPr>
              <a:xfrm>
                <a:off x="5867400" y="5105400"/>
                <a:ext cx="152400" cy="228600"/>
              </a:xfrm>
              <a:prstGeom prst="mathMultiply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Multiply 136"/>
              <p:cNvSpPr/>
              <p:nvPr/>
            </p:nvSpPr>
            <p:spPr>
              <a:xfrm>
                <a:off x="5867400" y="5257800"/>
                <a:ext cx="152400" cy="228600"/>
              </a:xfrm>
              <a:prstGeom prst="mathMultiply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Multiply 137"/>
              <p:cNvSpPr/>
              <p:nvPr/>
            </p:nvSpPr>
            <p:spPr>
              <a:xfrm>
                <a:off x="6096000" y="5257800"/>
                <a:ext cx="152400" cy="228600"/>
              </a:xfrm>
              <a:prstGeom prst="mathMultiply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Multiply 138"/>
              <p:cNvSpPr/>
              <p:nvPr/>
            </p:nvSpPr>
            <p:spPr>
              <a:xfrm>
                <a:off x="6096000" y="5105400"/>
                <a:ext cx="152400" cy="228600"/>
              </a:xfrm>
              <a:prstGeom prst="mathMultiply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Multiply 139"/>
              <p:cNvSpPr/>
              <p:nvPr/>
            </p:nvSpPr>
            <p:spPr>
              <a:xfrm>
                <a:off x="6477000" y="5791200"/>
                <a:ext cx="152400" cy="228600"/>
              </a:xfrm>
              <a:prstGeom prst="mathMultiply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Multiply 140"/>
              <p:cNvSpPr/>
              <p:nvPr/>
            </p:nvSpPr>
            <p:spPr>
              <a:xfrm>
                <a:off x="6477000" y="5638800"/>
                <a:ext cx="152400" cy="228600"/>
              </a:xfrm>
              <a:prstGeom prst="mathMultiply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Multiply 141"/>
              <p:cNvSpPr/>
              <p:nvPr/>
            </p:nvSpPr>
            <p:spPr>
              <a:xfrm>
                <a:off x="5410200" y="5791200"/>
                <a:ext cx="152400" cy="228600"/>
              </a:xfrm>
              <a:prstGeom prst="mathMultiply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Multiply 142"/>
              <p:cNvSpPr/>
              <p:nvPr/>
            </p:nvSpPr>
            <p:spPr>
              <a:xfrm>
                <a:off x="5410200" y="5638800"/>
                <a:ext cx="152400" cy="228600"/>
              </a:xfrm>
              <a:prstGeom prst="mathMultiply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029200" y="6248400"/>
                <a:ext cx="45719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181600" y="6248400"/>
                <a:ext cx="45719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715000" y="6248400"/>
                <a:ext cx="45719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867400" y="6248400"/>
                <a:ext cx="45719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6172200" y="6248400"/>
                <a:ext cx="45719" cy="1524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6324600" y="6248400"/>
                <a:ext cx="45719" cy="1524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6858000" y="6248400"/>
                <a:ext cx="45719" cy="1524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010400" y="6248400"/>
                <a:ext cx="45719" cy="152400"/>
              </a:xfrm>
              <a:prstGeom prst="rect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7086600" y="26670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Option 2</a:t>
              </a:r>
              <a:endParaRPr lang="en-US" dirty="0"/>
            </a:p>
          </p:txBody>
        </p:sp>
        <p:grpSp>
          <p:nvGrpSpPr>
            <p:cNvPr id="10" name="Group 100"/>
            <p:cNvGrpSpPr/>
            <p:nvPr/>
          </p:nvGrpSpPr>
          <p:grpSpPr>
            <a:xfrm>
              <a:off x="1523986" y="2133589"/>
              <a:ext cx="2362194" cy="1600197"/>
              <a:chOff x="1523986" y="2133589"/>
              <a:chExt cx="2362194" cy="1600197"/>
            </a:xfrm>
          </p:grpSpPr>
          <p:grpSp>
            <p:nvGrpSpPr>
              <p:cNvPr id="11" name="Group 99"/>
              <p:cNvGrpSpPr/>
              <p:nvPr/>
            </p:nvGrpSpPr>
            <p:grpSpPr>
              <a:xfrm>
                <a:off x="1523986" y="2133589"/>
                <a:ext cx="2362194" cy="1600197"/>
                <a:chOff x="4953000" y="5105400"/>
                <a:chExt cx="2209800" cy="1371600"/>
              </a:xfrm>
            </p:grpSpPr>
            <p:cxnSp>
              <p:nvCxnSpPr>
                <p:cNvPr id="121" name="Straight Arrow Connector 120"/>
                <p:cNvCxnSpPr/>
                <p:nvPr/>
              </p:nvCxnSpPr>
              <p:spPr>
                <a:xfrm rot="16200000" flipH="1">
                  <a:off x="5644380" y="6014220"/>
                  <a:ext cx="143155" cy="15431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" name="Group 97"/>
                <p:cNvGrpSpPr/>
                <p:nvPr/>
              </p:nvGrpSpPr>
              <p:grpSpPr>
                <a:xfrm>
                  <a:off x="4953000" y="5105400"/>
                  <a:ext cx="2209800" cy="1371600"/>
                  <a:chOff x="4876800" y="5105400"/>
                  <a:chExt cx="2209800" cy="1371600"/>
                </a:xfrm>
              </p:grpSpPr>
              <p:sp>
                <p:nvSpPr>
                  <p:cNvPr id="123" name="Oval 122"/>
                  <p:cNvSpPr/>
                  <p:nvPr/>
                </p:nvSpPr>
                <p:spPr>
                  <a:xfrm>
                    <a:off x="6248400" y="5638800"/>
                    <a:ext cx="533400" cy="4572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5181600" y="5638800"/>
                    <a:ext cx="533400" cy="4572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5715000" y="5105400"/>
                    <a:ext cx="533400" cy="4572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</a:endParaRPr>
                  </a:p>
                </p:txBody>
              </p:sp>
              <p:cxnSp>
                <p:nvCxnSpPr>
                  <p:cNvPr id="126" name="Straight Arrow Connector 125"/>
                  <p:cNvCxnSpPr/>
                  <p:nvPr/>
                </p:nvCxnSpPr>
                <p:spPr>
                  <a:xfrm rot="5400000">
                    <a:off x="5619750" y="5505450"/>
                    <a:ext cx="152400" cy="1143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Arrow Connector 126"/>
                  <p:cNvCxnSpPr/>
                  <p:nvPr/>
                </p:nvCxnSpPr>
                <p:spPr>
                  <a:xfrm rot="16200000" flipH="1">
                    <a:off x="6177780" y="5480820"/>
                    <a:ext cx="143155" cy="15431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Arrow Connector 127"/>
                  <p:cNvCxnSpPr/>
                  <p:nvPr/>
                </p:nvCxnSpPr>
                <p:spPr>
                  <a:xfrm rot="5400000">
                    <a:off x="6153150" y="6038850"/>
                    <a:ext cx="152400" cy="1143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Arrow Connector 128"/>
                  <p:cNvCxnSpPr/>
                  <p:nvPr/>
                </p:nvCxnSpPr>
                <p:spPr>
                  <a:xfrm rot="5400000">
                    <a:off x="5086350" y="6038850"/>
                    <a:ext cx="152400" cy="11430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Arrow Connector 129"/>
                  <p:cNvCxnSpPr/>
                  <p:nvPr/>
                </p:nvCxnSpPr>
                <p:spPr>
                  <a:xfrm rot="16200000" flipH="1">
                    <a:off x="6711180" y="6014220"/>
                    <a:ext cx="143155" cy="154315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1" name="Oval 130"/>
                  <p:cNvSpPr/>
                  <p:nvPr/>
                </p:nvSpPr>
                <p:spPr>
                  <a:xfrm>
                    <a:off x="6705600" y="6172200"/>
                    <a:ext cx="381000" cy="3048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" name="Oval 131"/>
                  <p:cNvSpPr/>
                  <p:nvPr/>
                </p:nvSpPr>
                <p:spPr>
                  <a:xfrm>
                    <a:off x="6019800" y="6172200"/>
                    <a:ext cx="381000" cy="3048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5562600" y="6172200"/>
                    <a:ext cx="381000" cy="3048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4876800" y="6172200"/>
                    <a:ext cx="381000" cy="30480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sp>
            <p:nvSpPr>
              <p:cNvPr id="99" name="Multiply 98"/>
              <p:cNvSpPr/>
              <p:nvPr/>
            </p:nvSpPr>
            <p:spPr>
              <a:xfrm>
                <a:off x="2745828" y="2133600"/>
                <a:ext cx="162910" cy="266700"/>
              </a:xfrm>
              <a:prstGeom prst="mathMultiply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Multiply 99"/>
              <p:cNvSpPr/>
              <p:nvPr/>
            </p:nvSpPr>
            <p:spPr>
              <a:xfrm>
                <a:off x="2501462" y="2133600"/>
                <a:ext cx="162910" cy="266700"/>
              </a:xfrm>
              <a:prstGeom prst="mathMultiply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Multiply 100"/>
              <p:cNvSpPr/>
              <p:nvPr/>
            </p:nvSpPr>
            <p:spPr>
              <a:xfrm>
                <a:off x="2501462" y="2311400"/>
                <a:ext cx="162910" cy="266700"/>
              </a:xfrm>
              <a:prstGeom prst="mathMultiply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Multiply 101"/>
              <p:cNvSpPr/>
              <p:nvPr/>
            </p:nvSpPr>
            <p:spPr>
              <a:xfrm>
                <a:off x="2745828" y="2311400"/>
                <a:ext cx="162910" cy="266700"/>
              </a:xfrm>
              <a:prstGeom prst="mathMultiply">
                <a:avLst/>
              </a:prstGeom>
              <a:solidFill>
                <a:schemeClr val="bg1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5" name="Group 122"/>
              <p:cNvGrpSpPr/>
              <p:nvPr/>
            </p:nvGrpSpPr>
            <p:grpSpPr>
              <a:xfrm>
                <a:off x="2012731" y="2755900"/>
                <a:ext cx="162910" cy="533400"/>
                <a:chOff x="2209800" y="5638800"/>
                <a:chExt cx="152400" cy="457200"/>
              </a:xfrm>
            </p:grpSpPr>
            <p:sp>
              <p:nvSpPr>
                <p:cNvPr id="119" name="Multiply 118"/>
                <p:cNvSpPr/>
                <p:nvPr/>
              </p:nvSpPr>
              <p:spPr>
                <a:xfrm>
                  <a:off x="2209800" y="5638800"/>
                  <a:ext cx="152400" cy="228600"/>
                </a:xfrm>
                <a:prstGeom prst="mathMultiply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0" name="Multiply 119"/>
                <p:cNvSpPr/>
                <p:nvPr/>
              </p:nvSpPr>
              <p:spPr>
                <a:xfrm>
                  <a:off x="2209800" y="5867400"/>
                  <a:ext cx="152400" cy="228600"/>
                </a:xfrm>
                <a:prstGeom prst="mathMultiply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" name="Group 123"/>
              <p:cNvGrpSpPr/>
              <p:nvPr/>
            </p:nvGrpSpPr>
            <p:grpSpPr>
              <a:xfrm>
                <a:off x="3153103" y="2755900"/>
                <a:ext cx="162910" cy="533400"/>
                <a:chOff x="2209800" y="5638800"/>
                <a:chExt cx="152400" cy="457200"/>
              </a:xfrm>
            </p:grpSpPr>
            <p:sp>
              <p:nvSpPr>
                <p:cNvPr id="117" name="Multiply 116"/>
                <p:cNvSpPr/>
                <p:nvPr/>
              </p:nvSpPr>
              <p:spPr>
                <a:xfrm>
                  <a:off x="2209800" y="5638800"/>
                  <a:ext cx="152400" cy="228600"/>
                </a:xfrm>
                <a:prstGeom prst="mathMultiply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8" name="Multiply 117"/>
                <p:cNvSpPr/>
                <p:nvPr/>
              </p:nvSpPr>
              <p:spPr>
                <a:xfrm>
                  <a:off x="2209800" y="5867400"/>
                  <a:ext cx="152400" cy="228600"/>
                </a:xfrm>
                <a:prstGeom prst="mathMultiply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" name="Group 131"/>
              <p:cNvGrpSpPr/>
              <p:nvPr/>
            </p:nvGrpSpPr>
            <p:grpSpPr>
              <a:xfrm>
                <a:off x="1676400" y="3429000"/>
                <a:ext cx="130327" cy="177800"/>
                <a:chOff x="1905000" y="6248400"/>
                <a:chExt cx="121919" cy="1524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1905000" y="6248400"/>
                  <a:ext cx="45719" cy="152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1981200" y="6248400"/>
                  <a:ext cx="45719" cy="1524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" name="Group 131"/>
              <p:cNvGrpSpPr/>
              <p:nvPr/>
            </p:nvGrpSpPr>
            <p:grpSpPr>
              <a:xfrm>
                <a:off x="2362200" y="3429000"/>
                <a:ext cx="130327" cy="177800"/>
                <a:chOff x="1905000" y="6248400"/>
                <a:chExt cx="121919" cy="1524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1905000" y="6248400"/>
                  <a:ext cx="45719" cy="152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1981200" y="6248400"/>
                  <a:ext cx="45719" cy="1524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31"/>
              <p:cNvGrpSpPr/>
              <p:nvPr/>
            </p:nvGrpSpPr>
            <p:grpSpPr>
              <a:xfrm>
                <a:off x="2819400" y="3429000"/>
                <a:ext cx="130327" cy="177800"/>
                <a:chOff x="1905000" y="6248400"/>
                <a:chExt cx="121919" cy="152400"/>
              </a:xfrm>
            </p:grpSpPr>
            <p:sp>
              <p:nvSpPr>
                <p:cNvPr id="111" name="Rectangle 110"/>
                <p:cNvSpPr/>
                <p:nvPr/>
              </p:nvSpPr>
              <p:spPr>
                <a:xfrm>
                  <a:off x="1905000" y="6248400"/>
                  <a:ext cx="45719" cy="152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1981200" y="6248400"/>
                  <a:ext cx="45719" cy="1524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0" name="Group 131"/>
              <p:cNvGrpSpPr/>
              <p:nvPr/>
            </p:nvGrpSpPr>
            <p:grpSpPr>
              <a:xfrm>
                <a:off x="3581400" y="3429000"/>
                <a:ext cx="130327" cy="177800"/>
                <a:chOff x="1905000" y="6248400"/>
                <a:chExt cx="121919" cy="152400"/>
              </a:xfrm>
            </p:grpSpPr>
            <p:sp>
              <p:nvSpPr>
                <p:cNvPr id="109" name="Rectangle 108"/>
                <p:cNvSpPr/>
                <p:nvPr/>
              </p:nvSpPr>
              <p:spPr>
                <a:xfrm>
                  <a:off x="1905000" y="6248400"/>
                  <a:ext cx="45719" cy="1524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981200" y="6248400"/>
                  <a:ext cx="45719" cy="152400"/>
                </a:xfrm>
                <a:prstGeom prst="rect">
                  <a:avLst/>
                </a:prstGeom>
                <a:solidFill>
                  <a:schemeClr val="bg1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8" name="Picture 4" descr="mit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066800"/>
            <a:ext cx="49530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457200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Mitosis</a:t>
            </a:r>
            <a:endParaRPr lang="en-US" sz="2200" b="1" u="sng" dirty="0"/>
          </a:p>
        </p:txBody>
      </p:sp>
      <p:pic>
        <p:nvPicPr>
          <p:cNvPr id="16390" name="Picture 6" descr="mei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00400"/>
            <a:ext cx="4724400" cy="29606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3124200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Meiosis</a:t>
            </a:r>
            <a:endParaRPr lang="en-US" sz="2200" b="1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334000" y="1371600"/>
          <a:ext cx="3505200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/>
                <a:gridCol w="1752600"/>
              </a:tblGrid>
              <a:tr h="51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34000" y="5334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/>
              <a:t>Differences Between Mitosis         and     Meiosis </a:t>
            </a:r>
            <a:endParaRPr lang="en-US" sz="2200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5257800" y="3657600"/>
            <a:ext cx="3352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u="sng" dirty="0" smtClean="0"/>
              <a:t>Similarities Between </a:t>
            </a:r>
          </a:p>
          <a:p>
            <a:r>
              <a:rPr lang="en-US" sz="2200" b="1" u="sng" dirty="0" smtClean="0"/>
              <a:t>Mitosis          and     Meiosis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Asexual Reproduction vs. Sexual Reproduction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5052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Asexual Reproduction: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24000"/>
            <a:ext cx="3581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200" dirty="0" smtClean="0"/>
              <a:t>Cells divide by _________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200" dirty="0" smtClean="0"/>
              <a:t>Creates genetically ____________offspring (clones)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200" dirty="0" smtClean="0"/>
              <a:t>Works best to create __________, __________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/>
              <a:t>	environments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200" dirty="0" smtClean="0"/>
              <a:t>Helps a population colonize an area _______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/>
              <a:t>Examples: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/>
              <a:t>Yeast cells – budding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dirty="0" smtClean="0"/>
              <a:t>Bacteria – binary fission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53000" y="1524000"/>
            <a:ext cx="396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500" dirty="0" smtClean="0"/>
              <a:t>Cells divide by ____________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500" dirty="0" smtClean="0"/>
              <a:t>Meiosis creates ___________ ______________</a:t>
            </a:r>
          </a:p>
          <a:p>
            <a:pPr marL="914400" lvl="1" indent="-457200">
              <a:spcBef>
                <a:spcPct val="20000"/>
              </a:spcBef>
              <a:buAutoNum type="alphaLcPeriod"/>
            </a:pPr>
            <a:r>
              <a:rPr lang="en-US" sz="2500" dirty="0" smtClean="0"/>
              <a:t>Independent Assortment</a:t>
            </a:r>
          </a:p>
          <a:p>
            <a:pPr marL="914400" lvl="1" indent="-457200">
              <a:spcBef>
                <a:spcPct val="20000"/>
              </a:spcBef>
              <a:buAutoNum type="alphaLcPeriod"/>
            </a:pPr>
            <a:r>
              <a:rPr lang="en-US" sz="2500" dirty="0" smtClean="0"/>
              <a:t>Crossing Over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500" dirty="0" smtClean="0"/>
              <a:t>Genetic Variation is good in a ____________ environment.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2500" dirty="0" smtClean="0"/>
              <a:t>Requires __________gametes and is _________ than asexual reproduction.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	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	</a:t>
            </a:r>
            <a:r>
              <a:rPr lang="en-US" sz="1700" dirty="0" smtClean="0"/>
              <a:t>*Because of what happens in meiosis, the same sperm/egg will never be made twice and therefore:  There never was nor will there ever be another you! You are genetically unique!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	</a:t>
            </a:r>
            <a:r>
              <a:rPr lang="en-US" sz="1500" dirty="0" smtClean="0"/>
              <a:t>(Except identical twins)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0" y="1066800"/>
            <a:ext cx="35052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smtClean="0"/>
              <a:t>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exual Reproduction: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Homologous Chromosomes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77240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 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957513" y="6005513"/>
            <a:ext cx="3035300" cy="454025"/>
            <a:chOff x="1863" y="3783"/>
            <a:chExt cx="1912" cy="286"/>
          </a:xfrm>
        </p:grpSpPr>
        <p:sp>
          <p:nvSpPr>
            <p:cNvPr id="15396" name="Rectangle 16"/>
            <p:cNvSpPr>
              <a:spLocks noChangeArrowheads="1"/>
            </p:cNvSpPr>
            <p:nvPr/>
          </p:nvSpPr>
          <p:spPr bwMode="auto">
            <a:xfrm>
              <a:off x="1863" y="3783"/>
              <a:ext cx="872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/>
                <a:t>Paternal</a:t>
              </a:r>
            </a:p>
          </p:txBody>
        </p:sp>
        <p:sp>
          <p:nvSpPr>
            <p:cNvPr id="15397" name="Rectangle 17"/>
            <p:cNvSpPr>
              <a:spLocks noChangeArrowheads="1"/>
            </p:cNvSpPr>
            <p:nvPr/>
          </p:nvSpPr>
          <p:spPr bwMode="auto">
            <a:xfrm>
              <a:off x="2871" y="3783"/>
              <a:ext cx="90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/>
                <a:t>Maternal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04800" y="2146300"/>
            <a:ext cx="8574088" cy="3663950"/>
            <a:chOff x="192" y="1352"/>
            <a:chExt cx="5401" cy="2308"/>
          </a:xfrm>
        </p:grpSpPr>
        <p:sp>
          <p:nvSpPr>
            <p:cNvPr id="15366" name="Freeform 4"/>
            <p:cNvSpPr>
              <a:spLocks/>
            </p:cNvSpPr>
            <p:nvPr/>
          </p:nvSpPr>
          <p:spPr bwMode="auto">
            <a:xfrm>
              <a:off x="2413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Freeform 5"/>
            <p:cNvSpPr>
              <a:spLocks/>
            </p:cNvSpPr>
            <p:nvPr/>
          </p:nvSpPr>
          <p:spPr bwMode="auto">
            <a:xfrm>
              <a:off x="2101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Oval 6"/>
            <p:cNvSpPr>
              <a:spLocks noChangeArrowheads="1"/>
            </p:cNvSpPr>
            <p:nvPr/>
          </p:nvSpPr>
          <p:spPr bwMode="auto">
            <a:xfrm rot="60000">
              <a:off x="2312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Freeform 7"/>
            <p:cNvSpPr>
              <a:spLocks/>
            </p:cNvSpPr>
            <p:nvPr/>
          </p:nvSpPr>
          <p:spPr bwMode="auto">
            <a:xfrm>
              <a:off x="3085" y="1352"/>
              <a:ext cx="379" cy="2296"/>
            </a:xfrm>
            <a:custGeom>
              <a:avLst/>
              <a:gdLst>
                <a:gd name="T0" fmla="*/ 93 w 379"/>
                <a:gd name="T1" fmla="*/ 1176 h 2296"/>
                <a:gd name="T2" fmla="*/ 93 w 379"/>
                <a:gd name="T3" fmla="*/ 1248 h 2296"/>
                <a:gd name="T4" fmla="*/ 69 w 379"/>
                <a:gd name="T5" fmla="*/ 1320 h 2296"/>
                <a:gd name="T6" fmla="*/ 46 w 379"/>
                <a:gd name="T7" fmla="*/ 1391 h 2296"/>
                <a:gd name="T8" fmla="*/ 31 w 379"/>
                <a:gd name="T9" fmla="*/ 1463 h 2296"/>
                <a:gd name="T10" fmla="*/ 21 w 379"/>
                <a:gd name="T11" fmla="*/ 1547 h 2296"/>
                <a:gd name="T12" fmla="*/ 7 w 379"/>
                <a:gd name="T13" fmla="*/ 1643 h 2296"/>
                <a:gd name="T14" fmla="*/ 6 w 379"/>
                <a:gd name="T15" fmla="*/ 1727 h 2296"/>
                <a:gd name="T16" fmla="*/ 4 w 379"/>
                <a:gd name="T17" fmla="*/ 1811 h 2296"/>
                <a:gd name="T18" fmla="*/ 25 w 379"/>
                <a:gd name="T19" fmla="*/ 1931 h 2296"/>
                <a:gd name="T20" fmla="*/ 36 w 379"/>
                <a:gd name="T21" fmla="*/ 2004 h 2296"/>
                <a:gd name="T22" fmla="*/ 58 w 379"/>
                <a:gd name="T23" fmla="*/ 2088 h 2296"/>
                <a:gd name="T24" fmla="*/ 89 w 379"/>
                <a:gd name="T25" fmla="*/ 2173 h 2296"/>
                <a:gd name="T26" fmla="*/ 123 w 379"/>
                <a:gd name="T27" fmla="*/ 2245 h 2296"/>
                <a:gd name="T28" fmla="*/ 188 w 379"/>
                <a:gd name="T29" fmla="*/ 2294 h 2296"/>
                <a:gd name="T30" fmla="*/ 257 w 379"/>
                <a:gd name="T31" fmla="*/ 2272 h 2296"/>
                <a:gd name="T32" fmla="*/ 303 w 379"/>
                <a:gd name="T33" fmla="*/ 2212 h 2296"/>
                <a:gd name="T34" fmla="*/ 350 w 379"/>
                <a:gd name="T35" fmla="*/ 2129 h 2296"/>
                <a:gd name="T36" fmla="*/ 374 w 379"/>
                <a:gd name="T37" fmla="*/ 2046 h 2296"/>
                <a:gd name="T38" fmla="*/ 375 w 379"/>
                <a:gd name="T39" fmla="*/ 1950 h 2296"/>
                <a:gd name="T40" fmla="*/ 377 w 379"/>
                <a:gd name="T41" fmla="*/ 1830 h 2296"/>
                <a:gd name="T42" fmla="*/ 368 w 379"/>
                <a:gd name="T43" fmla="*/ 1733 h 2296"/>
                <a:gd name="T44" fmla="*/ 346 w 379"/>
                <a:gd name="T45" fmla="*/ 1649 h 2296"/>
                <a:gd name="T46" fmla="*/ 326 w 379"/>
                <a:gd name="T47" fmla="*/ 1577 h 2296"/>
                <a:gd name="T48" fmla="*/ 282 w 379"/>
                <a:gd name="T49" fmla="*/ 1504 h 2296"/>
                <a:gd name="T50" fmla="*/ 237 w 379"/>
                <a:gd name="T51" fmla="*/ 1431 h 2296"/>
                <a:gd name="T52" fmla="*/ 204 w 379"/>
                <a:gd name="T53" fmla="*/ 1358 h 2296"/>
                <a:gd name="T54" fmla="*/ 183 w 379"/>
                <a:gd name="T55" fmla="*/ 1286 h 2296"/>
                <a:gd name="T56" fmla="*/ 161 w 379"/>
                <a:gd name="T57" fmla="*/ 1213 h 2296"/>
                <a:gd name="T58" fmla="*/ 152 w 379"/>
                <a:gd name="T59" fmla="*/ 1141 h 2296"/>
                <a:gd name="T60" fmla="*/ 175 w 379"/>
                <a:gd name="T61" fmla="*/ 1070 h 2296"/>
                <a:gd name="T62" fmla="*/ 210 w 379"/>
                <a:gd name="T63" fmla="*/ 998 h 2296"/>
                <a:gd name="T64" fmla="*/ 245 w 379"/>
                <a:gd name="T65" fmla="*/ 927 h 2296"/>
                <a:gd name="T66" fmla="*/ 282 w 379"/>
                <a:gd name="T67" fmla="*/ 783 h 2296"/>
                <a:gd name="T68" fmla="*/ 318 w 379"/>
                <a:gd name="T69" fmla="*/ 592 h 2296"/>
                <a:gd name="T70" fmla="*/ 344 w 379"/>
                <a:gd name="T71" fmla="*/ 400 h 2296"/>
                <a:gd name="T72" fmla="*/ 358 w 379"/>
                <a:gd name="T73" fmla="*/ 317 h 2296"/>
                <a:gd name="T74" fmla="*/ 370 w 379"/>
                <a:gd name="T75" fmla="*/ 245 h 2296"/>
                <a:gd name="T76" fmla="*/ 371 w 379"/>
                <a:gd name="T77" fmla="*/ 173 h 2296"/>
                <a:gd name="T78" fmla="*/ 349 w 379"/>
                <a:gd name="T79" fmla="*/ 100 h 2296"/>
                <a:gd name="T80" fmla="*/ 305 w 379"/>
                <a:gd name="T81" fmla="*/ 40 h 2296"/>
                <a:gd name="T82" fmla="*/ 238 w 379"/>
                <a:gd name="T83" fmla="*/ 2 h 2296"/>
                <a:gd name="T84" fmla="*/ 171 w 379"/>
                <a:gd name="T85" fmla="*/ 0 h 2296"/>
                <a:gd name="T86" fmla="*/ 113 w 379"/>
                <a:gd name="T87" fmla="*/ 83 h 2296"/>
                <a:gd name="T88" fmla="*/ 76 w 379"/>
                <a:gd name="T89" fmla="*/ 228 h 2296"/>
                <a:gd name="T90" fmla="*/ 41 w 379"/>
                <a:gd name="T91" fmla="*/ 322 h 2296"/>
                <a:gd name="T92" fmla="*/ 28 w 379"/>
                <a:gd name="T93" fmla="*/ 407 h 2296"/>
                <a:gd name="T94" fmla="*/ 15 w 379"/>
                <a:gd name="T95" fmla="*/ 515 h 2296"/>
                <a:gd name="T96" fmla="*/ 12 w 379"/>
                <a:gd name="T97" fmla="*/ 659 h 2296"/>
                <a:gd name="T98" fmla="*/ 0 w 379"/>
                <a:gd name="T99" fmla="*/ 742 h 2296"/>
                <a:gd name="T100" fmla="*/ 22 w 379"/>
                <a:gd name="T101" fmla="*/ 815 h 2296"/>
                <a:gd name="T102" fmla="*/ 19 w 379"/>
                <a:gd name="T103" fmla="*/ 887 h 2296"/>
                <a:gd name="T104" fmla="*/ 42 w 379"/>
                <a:gd name="T105" fmla="*/ 958 h 2296"/>
                <a:gd name="T106" fmla="*/ 63 w 379"/>
                <a:gd name="T107" fmla="*/ 1032 h 2296"/>
                <a:gd name="T108" fmla="*/ 96 w 379"/>
                <a:gd name="T109" fmla="*/ 1104 h 2296"/>
                <a:gd name="T110" fmla="*/ 84 w 379"/>
                <a:gd name="T111" fmla="*/ 1140 h 22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9"/>
                <a:gd name="T169" fmla="*/ 0 h 2296"/>
                <a:gd name="T170" fmla="*/ 379 w 379"/>
                <a:gd name="T171" fmla="*/ 2296 h 22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9" h="2296">
                  <a:moveTo>
                    <a:pt x="84" y="1140"/>
                  </a:moveTo>
                  <a:lnTo>
                    <a:pt x="93" y="1176"/>
                  </a:lnTo>
                  <a:lnTo>
                    <a:pt x="94" y="1212"/>
                  </a:lnTo>
                  <a:lnTo>
                    <a:pt x="93" y="1248"/>
                  </a:lnTo>
                  <a:lnTo>
                    <a:pt x="82" y="1284"/>
                  </a:lnTo>
                  <a:lnTo>
                    <a:pt x="69" y="1320"/>
                  </a:lnTo>
                  <a:lnTo>
                    <a:pt x="58" y="1356"/>
                  </a:lnTo>
                  <a:lnTo>
                    <a:pt x="46" y="1391"/>
                  </a:lnTo>
                  <a:lnTo>
                    <a:pt x="45" y="1427"/>
                  </a:lnTo>
                  <a:lnTo>
                    <a:pt x="31" y="1463"/>
                  </a:lnTo>
                  <a:lnTo>
                    <a:pt x="32" y="1499"/>
                  </a:lnTo>
                  <a:lnTo>
                    <a:pt x="21" y="1547"/>
                  </a:lnTo>
                  <a:lnTo>
                    <a:pt x="8" y="1595"/>
                  </a:lnTo>
                  <a:lnTo>
                    <a:pt x="7" y="1643"/>
                  </a:lnTo>
                  <a:lnTo>
                    <a:pt x="7" y="1679"/>
                  </a:lnTo>
                  <a:lnTo>
                    <a:pt x="6" y="1727"/>
                  </a:lnTo>
                  <a:lnTo>
                    <a:pt x="5" y="1775"/>
                  </a:lnTo>
                  <a:lnTo>
                    <a:pt x="4" y="1811"/>
                  </a:lnTo>
                  <a:lnTo>
                    <a:pt x="27" y="1859"/>
                  </a:lnTo>
                  <a:lnTo>
                    <a:pt x="25" y="1931"/>
                  </a:lnTo>
                  <a:lnTo>
                    <a:pt x="25" y="1967"/>
                  </a:lnTo>
                  <a:lnTo>
                    <a:pt x="36" y="2004"/>
                  </a:lnTo>
                  <a:lnTo>
                    <a:pt x="46" y="2052"/>
                  </a:lnTo>
                  <a:lnTo>
                    <a:pt x="58" y="2088"/>
                  </a:lnTo>
                  <a:lnTo>
                    <a:pt x="68" y="2124"/>
                  </a:lnTo>
                  <a:lnTo>
                    <a:pt x="89" y="2173"/>
                  </a:lnTo>
                  <a:lnTo>
                    <a:pt x="98" y="2209"/>
                  </a:lnTo>
                  <a:lnTo>
                    <a:pt x="123" y="2245"/>
                  </a:lnTo>
                  <a:lnTo>
                    <a:pt x="155" y="2271"/>
                  </a:lnTo>
                  <a:lnTo>
                    <a:pt x="188" y="2294"/>
                  </a:lnTo>
                  <a:lnTo>
                    <a:pt x="223" y="2295"/>
                  </a:lnTo>
                  <a:lnTo>
                    <a:pt x="257" y="2272"/>
                  </a:lnTo>
                  <a:lnTo>
                    <a:pt x="291" y="2248"/>
                  </a:lnTo>
                  <a:lnTo>
                    <a:pt x="303" y="2212"/>
                  </a:lnTo>
                  <a:lnTo>
                    <a:pt x="337" y="2166"/>
                  </a:lnTo>
                  <a:lnTo>
                    <a:pt x="350" y="2129"/>
                  </a:lnTo>
                  <a:lnTo>
                    <a:pt x="362" y="2081"/>
                  </a:lnTo>
                  <a:lnTo>
                    <a:pt x="374" y="2046"/>
                  </a:lnTo>
                  <a:lnTo>
                    <a:pt x="374" y="1998"/>
                  </a:lnTo>
                  <a:lnTo>
                    <a:pt x="375" y="1950"/>
                  </a:lnTo>
                  <a:lnTo>
                    <a:pt x="376" y="1878"/>
                  </a:lnTo>
                  <a:lnTo>
                    <a:pt x="377" y="1830"/>
                  </a:lnTo>
                  <a:lnTo>
                    <a:pt x="378" y="1782"/>
                  </a:lnTo>
                  <a:lnTo>
                    <a:pt x="368" y="1733"/>
                  </a:lnTo>
                  <a:lnTo>
                    <a:pt x="357" y="1685"/>
                  </a:lnTo>
                  <a:lnTo>
                    <a:pt x="346" y="1649"/>
                  </a:lnTo>
                  <a:lnTo>
                    <a:pt x="336" y="1614"/>
                  </a:lnTo>
                  <a:lnTo>
                    <a:pt x="326" y="1577"/>
                  </a:lnTo>
                  <a:lnTo>
                    <a:pt x="303" y="1540"/>
                  </a:lnTo>
                  <a:lnTo>
                    <a:pt x="282" y="1504"/>
                  </a:lnTo>
                  <a:lnTo>
                    <a:pt x="259" y="1467"/>
                  </a:lnTo>
                  <a:lnTo>
                    <a:pt x="237" y="1431"/>
                  </a:lnTo>
                  <a:lnTo>
                    <a:pt x="216" y="1395"/>
                  </a:lnTo>
                  <a:lnTo>
                    <a:pt x="204" y="1358"/>
                  </a:lnTo>
                  <a:lnTo>
                    <a:pt x="194" y="1322"/>
                  </a:lnTo>
                  <a:lnTo>
                    <a:pt x="183" y="1286"/>
                  </a:lnTo>
                  <a:lnTo>
                    <a:pt x="172" y="1250"/>
                  </a:lnTo>
                  <a:lnTo>
                    <a:pt x="161" y="1213"/>
                  </a:lnTo>
                  <a:lnTo>
                    <a:pt x="151" y="1177"/>
                  </a:lnTo>
                  <a:lnTo>
                    <a:pt x="152" y="1141"/>
                  </a:lnTo>
                  <a:lnTo>
                    <a:pt x="152" y="1105"/>
                  </a:lnTo>
                  <a:lnTo>
                    <a:pt x="175" y="1070"/>
                  </a:lnTo>
                  <a:lnTo>
                    <a:pt x="198" y="1034"/>
                  </a:lnTo>
                  <a:lnTo>
                    <a:pt x="210" y="998"/>
                  </a:lnTo>
                  <a:lnTo>
                    <a:pt x="234" y="963"/>
                  </a:lnTo>
                  <a:lnTo>
                    <a:pt x="245" y="927"/>
                  </a:lnTo>
                  <a:lnTo>
                    <a:pt x="269" y="879"/>
                  </a:lnTo>
                  <a:lnTo>
                    <a:pt x="282" y="783"/>
                  </a:lnTo>
                  <a:lnTo>
                    <a:pt x="294" y="688"/>
                  </a:lnTo>
                  <a:lnTo>
                    <a:pt x="318" y="592"/>
                  </a:lnTo>
                  <a:lnTo>
                    <a:pt x="331" y="496"/>
                  </a:lnTo>
                  <a:lnTo>
                    <a:pt x="344" y="400"/>
                  </a:lnTo>
                  <a:lnTo>
                    <a:pt x="356" y="352"/>
                  </a:lnTo>
                  <a:lnTo>
                    <a:pt x="358" y="317"/>
                  </a:lnTo>
                  <a:lnTo>
                    <a:pt x="369" y="281"/>
                  </a:lnTo>
                  <a:lnTo>
                    <a:pt x="370" y="245"/>
                  </a:lnTo>
                  <a:lnTo>
                    <a:pt x="370" y="209"/>
                  </a:lnTo>
                  <a:lnTo>
                    <a:pt x="371" y="173"/>
                  </a:lnTo>
                  <a:lnTo>
                    <a:pt x="360" y="136"/>
                  </a:lnTo>
                  <a:lnTo>
                    <a:pt x="349" y="100"/>
                  </a:lnTo>
                  <a:lnTo>
                    <a:pt x="338" y="64"/>
                  </a:lnTo>
                  <a:lnTo>
                    <a:pt x="305" y="40"/>
                  </a:lnTo>
                  <a:lnTo>
                    <a:pt x="272" y="15"/>
                  </a:lnTo>
                  <a:lnTo>
                    <a:pt x="238" y="2"/>
                  </a:lnTo>
                  <a:lnTo>
                    <a:pt x="204" y="2"/>
                  </a:lnTo>
                  <a:lnTo>
                    <a:pt x="171" y="0"/>
                  </a:lnTo>
                  <a:lnTo>
                    <a:pt x="135" y="37"/>
                  </a:lnTo>
                  <a:lnTo>
                    <a:pt x="113" y="83"/>
                  </a:lnTo>
                  <a:lnTo>
                    <a:pt x="89" y="132"/>
                  </a:lnTo>
                  <a:lnTo>
                    <a:pt x="76" y="228"/>
                  </a:lnTo>
                  <a:lnTo>
                    <a:pt x="52" y="274"/>
                  </a:lnTo>
                  <a:lnTo>
                    <a:pt x="41" y="322"/>
                  </a:lnTo>
                  <a:lnTo>
                    <a:pt x="27" y="371"/>
                  </a:lnTo>
                  <a:lnTo>
                    <a:pt x="28" y="407"/>
                  </a:lnTo>
                  <a:lnTo>
                    <a:pt x="27" y="443"/>
                  </a:lnTo>
                  <a:lnTo>
                    <a:pt x="15" y="515"/>
                  </a:lnTo>
                  <a:lnTo>
                    <a:pt x="14" y="563"/>
                  </a:lnTo>
                  <a:lnTo>
                    <a:pt x="12" y="659"/>
                  </a:lnTo>
                  <a:lnTo>
                    <a:pt x="1" y="694"/>
                  </a:lnTo>
                  <a:lnTo>
                    <a:pt x="0" y="742"/>
                  </a:lnTo>
                  <a:lnTo>
                    <a:pt x="10" y="779"/>
                  </a:lnTo>
                  <a:lnTo>
                    <a:pt x="22" y="815"/>
                  </a:lnTo>
                  <a:lnTo>
                    <a:pt x="21" y="851"/>
                  </a:lnTo>
                  <a:lnTo>
                    <a:pt x="19" y="887"/>
                  </a:lnTo>
                  <a:lnTo>
                    <a:pt x="31" y="923"/>
                  </a:lnTo>
                  <a:lnTo>
                    <a:pt x="42" y="958"/>
                  </a:lnTo>
                  <a:lnTo>
                    <a:pt x="52" y="995"/>
                  </a:lnTo>
                  <a:lnTo>
                    <a:pt x="63" y="1032"/>
                  </a:lnTo>
                  <a:lnTo>
                    <a:pt x="85" y="1068"/>
                  </a:lnTo>
                  <a:lnTo>
                    <a:pt x="96" y="1104"/>
                  </a:lnTo>
                  <a:lnTo>
                    <a:pt x="95" y="1140"/>
                  </a:lnTo>
                  <a:lnTo>
                    <a:pt x="84" y="1140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Freeform 8"/>
            <p:cNvSpPr>
              <a:spLocks/>
            </p:cNvSpPr>
            <p:nvPr/>
          </p:nvSpPr>
          <p:spPr bwMode="auto">
            <a:xfrm>
              <a:off x="2773" y="1388"/>
              <a:ext cx="325" cy="2272"/>
            </a:xfrm>
            <a:custGeom>
              <a:avLst/>
              <a:gdLst>
                <a:gd name="T0" fmla="*/ 308 w 325"/>
                <a:gd name="T1" fmla="*/ 1268 h 2272"/>
                <a:gd name="T2" fmla="*/ 305 w 325"/>
                <a:gd name="T3" fmla="*/ 1376 h 2272"/>
                <a:gd name="T4" fmla="*/ 301 w 325"/>
                <a:gd name="T5" fmla="*/ 1485 h 2272"/>
                <a:gd name="T6" fmla="*/ 296 w 325"/>
                <a:gd name="T7" fmla="*/ 1592 h 2272"/>
                <a:gd name="T8" fmla="*/ 292 w 325"/>
                <a:gd name="T9" fmla="*/ 1700 h 2272"/>
                <a:gd name="T10" fmla="*/ 289 w 325"/>
                <a:gd name="T11" fmla="*/ 1808 h 2272"/>
                <a:gd name="T12" fmla="*/ 295 w 325"/>
                <a:gd name="T13" fmla="*/ 1929 h 2272"/>
                <a:gd name="T14" fmla="*/ 281 w 325"/>
                <a:gd name="T15" fmla="*/ 2035 h 2272"/>
                <a:gd name="T16" fmla="*/ 245 w 325"/>
                <a:gd name="T17" fmla="*/ 2142 h 2272"/>
                <a:gd name="T18" fmla="*/ 194 w 325"/>
                <a:gd name="T19" fmla="*/ 2249 h 2272"/>
                <a:gd name="T20" fmla="*/ 93 w 325"/>
                <a:gd name="T21" fmla="*/ 2256 h 2272"/>
                <a:gd name="T22" fmla="*/ 40 w 325"/>
                <a:gd name="T23" fmla="*/ 2146 h 2272"/>
                <a:gd name="T24" fmla="*/ 9 w 325"/>
                <a:gd name="T25" fmla="*/ 2038 h 2272"/>
                <a:gd name="T26" fmla="*/ 2 w 325"/>
                <a:gd name="T27" fmla="*/ 1930 h 2272"/>
                <a:gd name="T28" fmla="*/ 6 w 325"/>
                <a:gd name="T29" fmla="*/ 1822 h 2272"/>
                <a:gd name="T30" fmla="*/ 10 w 325"/>
                <a:gd name="T31" fmla="*/ 1714 h 2272"/>
                <a:gd name="T32" fmla="*/ 37 w 325"/>
                <a:gd name="T33" fmla="*/ 1595 h 2272"/>
                <a:gd name="T34" fmla="*/ 63 w 325"/>
                <a:gd name="T35" fmla="*/ 1488 h 2272"/>
                <a:gd name="T36" fmla="*/ 89 w 325"/>
                <a:gd name="T37" fmla="*/ 1380 h 2272"/>
                <a:gd name="T38" fmla="*/ 161 w 325"/>
                <a:gd name="T39" fmla="*/ 1275 h 2272"/>
                <a:gd name="T40" fmla="*/ 221 w 325"/>
                <a:gd name="T41" fmla="*/ 1169 h 2272"/>
                <a:gd name="T42" fmla="*/ 226 w 325"/>
                <a:gd name="T43" fmla="*/ 1061 h 2272"/>
                <a:gd name="T44" fmla="*/ 150 w 325"/>
                <a:gd name="T45" fmla="*/ 949 h 2272"/>
                <a:gd name="T46" fmla="*/ 110 w 325"/>
                <a:gd name="T47" fmla="*/ 829 h 2272"/>
                <a:gd name="T48" fmla="*/ 79 w 325"/>
                <a:gd name="T49" fmla="*/ 719 h 2272"/>
                <a:gd name="T50" fmla="*/ 60 w 325"/>
                <a:gd name="T51" fmla="*/ 611 h 2272"/>
                <a:gd name="T52" fmla="*/ 42 w 325"/>
                <a:gd name="T53" fmla="*/ 501 h 2272"/>
                <a:gd name="T54" fmla="*/ 45 w 325"/>
                <a:gd name="T55" fmla="*/ 393 h 2272"/>
                <a:gd name="T56" fmla="*/ 49 w 325"/>
                <a:gd name="T57" fmla="*/ 274 h 2272"/>
                <a:gd name="T58" fmla="*/ 54 w 325"/>
                <a:gd name="T59" fmla="*/ 166 h 2272"/>
                <a:gd name="T60" fmla="*/ 70 w 325"/>
                <a:gd name="T61" fmla="*/ 58 h 2272"/>
                <a:gd name="T62" fmla="*/ 162 w 325"/>
                <a:gd name="T63" fmla="*/ 2 h 2272"/>
                <a:gd name="T64" fmla="*/ 249 w 325"/>
                <a:gd name="T65" fmla="*/ 41 h 2272"/>
                <a:gd name="T66" fmla="*/ 291 w 325"/>
                <a:gd name="T67" fmla="*/ 150 h 2272"/>
                <a:gd name="T68" fmla="*/ 310 w 325"/>
                <a:gd name="T69" fmla="*/ 259 h 2272"/>
                <a:gd name="T70" fmla="*/ 307 w 325"/>
                <a:gd name="T71" fmla="*/ 366 h 2272"/>
                <a:gd name="T72" fmla="*/ 303 w 325"/>
                <a:gd name="T73" fmla="*/ 474 h 2272"/>
                <a:gd name="T74" fmla="*/ 287 w 325"/>
                <a:gd name="T75" fmla="*/ 583 h 2272"/>
                <a:gd name="T76" fmla="*/ 283 w 325"/>
                <a:gd name="T77" fmla="*/ 690 h 2272"/>
                <a:gd name="T78" fmla="*/ 279 w 325"/>
                <a:gd name="T79" fmla="*/ 798 h 2272"/>
                <a:gd name="T80" fmla="*/ 276 w 325"/>
                <a:gd name="T81" fmla="*/ 906 h 2272"/>
                <a:gd name="T82" fmla="*/ 272 w 325"/>
                <a:gd name="T83" fmla="*/ 1014 h 2272"/>
                <a:gd name="T84" fmla="*/ 314 w 325"/>
                <a:gd name="T85" fmla="*/ 1112 h 2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5"/>
                <a:gd name="T130" fmla="*/ 0 h 2272"/>
                <a:gd name="T131" fmla="*/ 325 w 325"/>
                <a:gd name="T132" fmla="*/ 2272 h 227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5" h="2272">
                  <a:moveTo>
                    <a:pt x="322" y="1196"/>
                  </a:moveTo>
                  <a:lnTo>
                    <a:pt x="309" y="1232"/>
                  </a:lnTo>
                  <a:lnTo>
                    <a:pt x="308" y="1268"/>
                  </a:lnTo>
                  <a:lnTo>
                    <a:pt x="307" y="1304"/>
                  </a:lnTo>
                  <a:lnTo>
                    <a:pt x="307" y="1340"/>
                  </a:lnTo>
                  <a:lnTo>
                    <a:pt x="305" y="1376"/>
                  </a:lnTo>
                  <a:lnTo>
                    <a:pt x="303" y="1413"/>
                  </a:lnTo>
                  <a:lnTo>
                    <a:pt x="303" y="1449"/>
                  </a:lnTo>
                  <a:lnTo>
                    <a:pt x="301" y="1485"/>
                  </a:lnTo>
                  <a:lnTo>
                    <a:pt x="299" y="1521"/>
                  </a:lnTo>
                  <a:lnTo>
                    <a:pt x="297" y="1557"/>
                  </a:lnTo>
                  <a:lnTo>
                    <a:pt x="296" y="1592"/>
                  </a:lnTo>
                  <a:lnTo>
                    <a:pt x="296" y="1628"/>
                  </a:lnTo>
                  <a:lnTo>
                    <a:pt x="294" y="1664"/>
                  </a:lnTo>
                  <a:lnTo>
                    <a:pt x="292" y="1700"/>
                  </a:lnTo>
                  <a:lnTo>
                    <a:pt x="292" y="1736"/>
                  </a:lnTo>
                  <a:lnTo>
                    <a:pt x="290" y="1772"/>
                  </a:lnTo>
                  <a:lnTo>
                    <a:pt x="289" y="1808"/>
                  </a:lnTo>
                  <a:lnTo>
                    <a:pt x="288" y="1856"/>
                  </a:lnTo>
                  <a:lnTo>
                    <a:pt x="287" y="1892"/>
                  </a:lnTo>
                  <a:lnTo>
                    <a:pt x="295" y="1929"/>
                  </a:lnTo>
                  <a:lnTo>
                    <a:pt x="294" y="1964"/>
                  </a:lnTo>
                  <a:lnTo>
                    <a:pt x="294" y="2000"/>
                  </a:lnTo>
                  <a:lnTo>
                    <a:pt x="281" y="2035"/>
                  </a:lnTo>
                  <a:lnTo>
                    <a:pt x="268" y="2070"/>
                  </a:lnTo>
                  <a:lnTo>
                    <a:pt x="255" y="2106"/>
                  </a:lnTo>
                  <a:lnTo>
                    <a:pt x="245" y="2142"/>
                  </a:lnTo>
                  <a:lnTo>
                    <a:pt x="231" y="2178"/>
                  </a:lnTo>
                  <a:lnTo>
                    <a:pt x="217" y="2213"/>
                  </a:lnTo>
                  <a:lnTo>
                    <a:pt x="194" y="2249"/>
                  </a:lnTo>
                  <a:lnTo>
                    <a:pt x="159" y="2271"/>
                  </a:lnTo>
                  <a:lnTo>
                    <a:pt x="125" y="2270"/>
                  </a:lnTo>
                  <a:lnTo>
                    <a:pt x="93" y="2256"/>
                  </a:lnTo>
                  <a:lnTo>
                    <a:pt x="71" y="2220"/>
                  </a:lnTo>
                  <a:lnTo>
                    <a:pt x="61" y="2184"/>
                  </a:lnTo>
                  <a:lnTo>
                    <a:pt x="40" y="2146"/>
                  </a:lnTo>
                  <a:lnTo>
                    <a:pt x="19" y="2111"/>
                  </a:lnTo>
                  <a:lnTo>
                    <a:pt x="8" y="2074"/>
                  </a:lnTo>
                  <a:lnTo>
                    <a:pt x="9" y="2038"/>
                  </a:lnTo>
                  <a:lnTo>
                    <a:pt x="0" y="2001"/>
                  </a:lnTo>
                  <a:lnTo>
                    <a:pt x="0" y="1965"/>
                  </a:lnTo>
                  <a:lnTo>
                    <a:pt x="2" y="1930"/>
                  </a:lnTo>
                  <a:lnTo>
                    <a:pt x="4" y="1894"/>
                  </a:lnTo>
                  <a:lnTo>
                    <a:pt x="5" y="1858"/>
                  </a:lnTo>
                  <a:lnTo>
                    <a:pt x="6" y="1822"/>
                  </a:lnTo>
                  <a:lnTo>
                    <a:pt x="8" y="1786"/>
                  </a:lnTo>
                  <a:lnTo>
                    <a:pt x="10" y="1750"/>
                  </a:lnTo>
                  <a:lnTo>
                    <a:pt x="10" y="1714"/>
                  </a:lnTo>
                  <a:lnTo>
                    <a:pt x="21" y="1679"/>
                  </a:lnTo>
                  <a:lnTo>
                    <a:pt x="23" y="1642"/>
                  </a:lnTo>
                  <a:lnTo>
                    <a:pt x="37" y="1595"/>
                  </a:lnTo>
                  <a:lnTo>
                    <a:pt x="38" y="1559"/>
                  </a:lnTo>
                  <a:lnTo>
                    <a:pt x="51" y="1523"/>
                  </a:lnTo>
                  <a:lnTo>
                    <a:pt x="63" y="1488"/>
                  </a:lnTo>
                  <a:lnTo>
                    <a:pt x="75" y="1451"/>
                  </a:lnTo>
                  <a:lnTo>
                    <a:pt x="77" y="1415"/>
                  </a:lnTo>
                  <a:lnTo>
                    <a:pt x="89" y="1380"/>
                  </a:lnTo>
                  <a:lnTo>
                    <a:pt x="113" y="1345"/>
                  </a:lnTo>
                  <a:lnTo>
                    <a:pt x="138" y="1309"/>
                  </a:lnTo>
                  <a:lnTo>
                    <a:pt x="161" y="1275"/>
                  </a:lnTo>
                  <a:lnTo>
                    <a:pt x="185" y="1240"/>
                  </a:lnTo>
                  <a:lnTo>
                    <a:pt x="209" y="1204"/>
                  </a:lnTo>
                  <a:lnTo>
                    <a:pt x="221" y="1169"/>
                  </a:lnTo>
                  <a:lnTo>
                    <a:pt x="234" y="1133"/>
                  </a:lnTo>
                  <a:lnTo>
                    <a:pt x="235" y="1097"/>
                  </a:lnTo>
                  <a:lnTo>
                    <a:pt x="226" y="1061"/>
                  </a:lnTo>
                  <a:lnTo>
                    <a:pt x="192" y="1023"/>
                  </a:lnTo>
                  <a:lnTo>
                    <a:pt x="160" y="987"/>
                  </a:lnTo>
                  <a:lnTo>
                    <a:pt x="150" y="949"/>
                  </a:lnTo>
                  <a:lnTo>
                    <a:pt x="128" y="900"/>
                  </a:lnTo>
                  <a:lnTo>
                    <a:pt x="119" y="865"/>
                  </a:lnTo>
                  <a:lnTo>
                    <a:pt x="110" y="829"/>
                  </a:lnTo>
                  <a:lnTo>
                    <a:pt x="99" y="791"/>
                  </a:lnTo>
                  <a:lnTo>
                    <a:pt x="89" y="755"/>
                  </a:lnTo>
                  <a:lnTo>
                    <a:pt x="79" y="719"/>
                  </a:lnTo>
                  <a:lnTo>
                    <a:pt x="69" y="682"/>
                  </a:lnTo>
                  <a:lnTo>
                    <a:pt x="58" y="647"/>
                  </a:lnTo>
                  <a:lnTo>
                    <a:pt x="60" y="611"/>
                  </a:lnTo>
                  <a:lnTo>
                    <a:pt x="50" y="574"/>
                  </a:lnTo>
                  <a:lnTo>
                    <a:pt x="51" y="538"/>
                  </a:lnTo>
                  <a:lnTo>
                    <a:pt x="42" y="501"/>
                  </a:lnTo>
                  <a:lnTo>
                    <a:pt x="42" y="465"/>
                  </a:lnTo>
                  <a:lnTo>
                    <a:pt x="44" y="429"/>
                  </a:lnTo>
                  <a:lnTo>
                    <a:pt x="45" y="393"/>
                  </a:lnTo>
                  <a:lnTo>
                    <a:pt x="45" y="357"/>
                  </a:lnTo>
                  <a:lnTo>
                    <a:pt x="48" y="310"/>
                  </a:lnTo>
                  <a:lnTo>
                    <a:pt x="49" y="274"/>
                  </a:lnTo>
                  <a:lnTo>
                    <a:pt x="51" y="238"/>
                  </a:lnTo>
                  <a:lnTo>
                    <a:pt x="53" y="202"/>
                  </a:lnTo>
                  <a:lnTo>
                    <a:pt x="54" y="166"/>
                  </a:lnTo>
                  <a:lnTo>
                    <a:pt x="54" y="130"/>
                  </a:lnTo>
                  <a:lnTo>
                    <a:pt x="67" y="94"/>
                  </a:lnTo>
                  <a:lnTo>
                    <a:pt x="70" y="58"/>
                  </a:lnTo>
                  <a:lnTo>
                    <a:pt x="93" y="24"/>
                  </a:lnTo>
                  <a:lnTo>
                    <a:pt x="127" y="0"/>
                  </a:lnTo>
                  <a:lnTo>
                    <a:pt x="162" y="2"/>
                  </a:lnTo>
                  <a:lnTo>
                    <a:pt x="195" y="3"/>
                  </a:lnTo>
                  <a:lnTo>
                    <a:pt x="230" y="3"/>
                  </a:lnTo>
                  <a:lnTo>
                    <a:pt x="249" y="41"/>
                  </a:lnTo>
                  <a:lnTo>
                    <a:pt x="272" y="78"/>
                  </a:lnTo>
                  <a:lnTo>
                    <a:pt x="282" y="113"/>
                  </a:lnTo>
                  <a:lnTo>
                    <a:pt x="291" y="150"/>
                  </a:lnTo>
                  <a:lnTo>
                    <a:pt x="302" y="187"/>
                  </a:lnTo>
                  <a:lnTo>
                    <a:pt x="311" y="223"/>
                  </a:lnTo>
                  <a:lnTo>
                    <a:pt x="310" y="259"/>
                  </a:lnTo>
                  <a:lnTo>
                    <a:pt x="308" y="295"/>
                  </a:lnTo>
                  <a:lnTo>
                    <a:pt x="307" y="330"/>
                  </a:lnTo>
                  <a:lnTo>
                    <a:pt x="307" y="366"/>
                  </a:lnTo>
                  <a:lnTo>
                    <a:pt x="306" y="402"/>
                  </a:lnTo>
                  <a:lnTo>
                    <a:pt x="303" y="438"/>
                  </a:lnTo>
                  <a:lnTo>
                    <a:pt x="303" y="474"/>
                  </a:lnTo>
                  <a:lnTo>
                    <a:pt x="301" y="510"/>
                  </a:lnTo>
                  <a:lnTo>
                    <a:pt x="289" y="547"/>
                  </a:lnTo>
                  <a:lnTo>
                    <a:pt x="287" y="583"/>
                  </a:lnTo>
                  <a:lnTo>
                    <a:pt x="286" y="619"/>
                  </a:lnTo>
                  <a:lnTo>
                    <a:pt x="284" y="654"/>
                  </a:lnTo>
                  <a:lnTo>
                    <a:pt x="283" y="690"/>
                  </a:lnTo>
                  <a:lnTo>
                    <a:pt x="281" y="726"/>
                  </a:lnTo>
                  <a:lnTo>
                    <a:pt x="281" y="762"/>
                  </a:lnTo>
                  <a:lnTo>
                    <a:pt x="279" y="798"/>
                  </a:lnTo>
                  <a:lnTo>
                    <a:pt x="279" y="834"/>
                  </a:lnTo>
                  <a:lnTo>
                    <a:pt x="277" y="870"/>
                  </a:lnTo>
                  <a:lnTo>
                    <a:pt x="276" y="906"/>
                  </a:lnTo>
                  <a:lnTo>
                    <a:pt x="275" y="942"/>
                  </a:lnTo>
                  <a:lnTo>
                    <a:pt x="274" y="978"/>
                  </a:lnTo>
                  <a:lnTo>
                    <a:pt x="272" y="1014"/>
                  </a:lnTo>
                  <a:lnTo>
                    <a:pt x="272" y="1050"/>
                  </a:lnTo>
                  <a:lnTo>
                    <a:pt x="303" y="1074"/>
                  </a:lnTo>
                  <a:lnTo>
                    <a:pt x="314" y="1112"/>
                  </a:lnTo>
                  <a:lnTo>
                    <a:pt x="324" y="1148"/>
                  </a:lnTo>
                  <a:lnTo>
                    <a:pt x="322" y="1196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Oval 9"/>
            <p:cNvSpPr>
              <a:spLocks noChangeArrowheads="1"/>
            </p:cNvSpPr>
            <p:nvPr/>
          </p:nvSpPr>
          <p:spPr bwMode="auto">
            <a:xfrm rot="60000">
              <a:off x="2984" y="2359"/>
              <a:ext cx="286" cy="336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Line 10"/>
            <p:cNvSpPr>
              <a:spLocks noChangeShapeType="1"/>
            </p:cNvSpPr>
            <p:nvPr/>
          </p:nvSpPr>
          <p:spPr bwMode="auto">
            <a:xfrm>
              <a:off x="2176" y="1680"/>
              <a:ext cx="20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Line 11"/>
            <p:cNvSpPr>
              <a:spLocks noChangeShapeType="1"/>
            </p:cNvSpPr>
            <p:nvPr/>
          </p:nvSpPr>
          <p:spPr bwMode="auto">
            <a:xfrm>
              <a:off x="3136" y="1680"/>
              <a:ext cx="30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Rectangle 12"/>
            <p:cNvSpPr>
              <a:spLocks noChangeArrowheads="1"/>
            </p:cNvSpPr>
            <p:nvPr/>
          </p:nvSpPr>
          <p:spPr bwMode="auto">
            <a:xfrm>
              <a:off x="3831" y="1556"/>
              <a:ext cx="816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/>
                <a:t>eye color</a:t>
              </a:r>
            </a:p>
            <a:p>
              <a:r>
                <a:rPr lang="en-US" sz="2000" b="1"/>
                <a:t>   locus</a:t>
              </a:r>
            </a:p>
          </p:txBody>
        </p:sp>
        <p:sp>
          <p:nvSpPr>
            <p:cNvPr id="15375" name="Line 13"/>
            <p:cNvSpPr>
              <a:spLocks noChangeShapeType="1"/>
            </p:cNvSpPr>
            <p:nvPr/>
          </p:nvSpPr>
          <p:spPr bwMode="auto">
            <a:xfrm>
              <a:off x="3512" y="1680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Line 14"/>
            <p:cNvSpPr>
              <a:spLocks noChangeShapeType="1"/>
            </p:cNvSpPr>
            <p:nvPr/>
          </p:nvSpPr>
          <p:spPr bwMode="auto">
            <a:xfrm>
              <a:off x="1736" y="1680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Rectangle 15"/>
            <p:cNvSpPr>
              <a:spLocks noChangeArrowheads="1"/>
            </p:cNvSpPr>
            <p:nvPr/>
          </p:nvSpPr>
          <p:spPr bwMode="auto">
            <a:xfrm>
              <a:off x="903" y="1556"/>
              <a:ext cx="816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/>
                <a:t>eye color</a:t>
              </a:r>
            </a:p>
            <a:p>
              <a:r>
                <a:rPr lang="en-US" sz="2000" b="1"/>
                <a:t>   locus</a:t>
              </a:r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4692" y="1788"/>
              <a:ext cx="241" cy="1429"/>
            </a:xfrm>
            <a:custGeom>
              <a:avLst/>
              <a:gdLst>
                <a:gd name="T0" fmla="*/ 84 w 241"/>
                <a:gd name="T1" fmla="*/ 672 h 1429"/>
                <a:gd name="T2" fmla="*/ 60 w 241"/>
                <a:gd name="T3" fmla="*/ 600 h 1429"/>
                <a:gd name="T4" fmla="*/ 48 w 241"/>
                <a:gd name="T5" fmla="*/ 528 h 1429"/>
                <a:gd name="T6" fmla="*/ 36 w 241"/>
                <a:gd name="T7" fmla="*/ 456 h 1429"/>
                <a:gd name="T8" fmla="*/ 24 w 241"/>
                <a:gd name="T9" fmla="*/ 360 h 1429"/>
                <a:gd name="T10" fmla="*/ 0 w 241"/>
                <a:gd name="T11" fmla="*/ 276 h 1429"/>
                <a:gd name="T12" fmla="*/ 0 w 241"/>
                <a:gd name="T13" fmla="*/ 192 h 1429"/>
                <a:gd name="T14" fmla="*/ 0 w 241"/>
                <a:gd name="T15" fmla="*/ 108 h 1429"/>
                <a:gd name="T16" fmla="*/ 24 w 241"/>
                <a:gd name="T17" fmla="*/ 36 h 1429"/>
                <a:gd name="T18" fmla="*/ 108 w 241"/>
                <a:gd name="T19" fmla="*/ 0 h 1429"/>
                <a:gd name="T20" fmla="*/ 156 w 241"/>
                <a:gd name="T21" fmla="*/ 60 h 1429"/>
                <a:gd name="T22" fmla="*/ 180 w 241"/>
                <a:gd name="T23" fmla="*/ 132 h 1429"/>
                <a:gd name="T24" fmla="*/ 180 w 241"/>
                <a:gd name="T25" fmla="*/ 204 h 1429"/>
                <a:gd name="T26" fmla="*/ 180 w 241"/>
                <a:gd name="T27" fmla="*/ 288 h 1429"/>
                <a:gd name="T28" fmla="*/ 180 w 241"/>
                <a:gd name="T29" fmla="*/ 384 h 1429"/>
                <a:gd name="T30" fmla="*/ 180 w 241"/>
                <a:gd name="T31" fmla="*/ 456 h 1429"/>
                <a:gd name="T32" fmla="*/ 180 w 241"/>
                <a:gd name="T33" fmla="*/ 528 h 1429"/>
                <a:gd name="T34" fmla="*/ 180 w 241"/>
                <a:gd name="T35" fmla="*/ 600 h 1429"/>
                <a:gd name="T36" fmla="*/ 180 w 241"/>
                <a:gd name="T37" fmla="*/ 672 h 1429"/>
                <a:gd name="T38" fmla="*/ 180 w 241"/>
                <a:gd name="T39" fmla="*/ 744 h 1429"/>
                <a:gd name="T40" fmla="*/ 180 w 241"/>
                <a:gd name="T41" fmla="*/ 816 h 1429"/>
                <a:gd name="T42" fmla="*/ 180 w 241"/>
                <a:gd name="T43" fmla="*/ 888 h 1429"/>
                <a:gd name="T44" fmla="*/ 192 w 241"/>
                <a:gd name="T45" fmla="*/ 960 h 1429"/>
                <a:gd name="T46" fmla="*/ 216 w 241"/>
                <a:gd name="T47" fmla="*/ 1032 h 1429"/>
                <a:gd name="T48" fmla="*/ 228 w 241"/>
                <a:gd name="T49" fmla="*/ 1104 h 1429"/>
                <a:gd name="T50" fmla="*/ 240 w 241"/>
                <a:gd name="T51" fmla="*/ 1176 h 1429"/>
                <a:gd name="T52" fmla="*/ 240 w 241"/>
                <a:gd name="T53" fmla="*/ 1248 h 1429"/>
                <a:gd name="T54" fmla="*/ 216 w 241"/>
                <a:gd name="T55" fmla="*/ 1320 h 1429"/>
                <a:gd name="T56" fmla="*/ 180 w 241"/>
                <a:gd name="T57" fmla="*/ 1392 h 1429"/>
                <a:gd name="T58" fmla="*/ 120 w 241"/>
                <a:gd name="T59" fmla="*/ 1416 h 1429"/>
                <a:gd name="T60" fmla="*/ 96 w 241"/>
                <a:gd name="T61" fmla="*/ 1344 h 1429"/>
                <a:gd name="T62" fmla="*/ 96 w 241"/>
                <a:gd name="T63" fmla="*/ 1272 h 1429"/>
                <a:gd name="T64" fmla="*/ 72 w 241"/>
                <a:gd name="T65" fmla="*/ 1200 h 1429"/>
                <a:gd name="T66" fmla="*/ 72 w 241"/>
                <a:gd name="T67" fmla="*/ 1128 h 1429"/>
                <a:gd name="T68" fmla="*/ 72 w 241"/>
                <a:gd name="T69" fmla="*/ 1044 h 1429"/>
                <a:gd name="T70" fmla="*/ 72 w 241"/>
                <a:gd name="T71" fmla="*/ 972 h 1429"/>
                <a:gd name="T72" fmla="*/ 96 w 241"/>
                <a:gd name="T73" fmla="*/ 900 h 1429"/>
                <a:gd name="T74" fmla="*/ 120 w 241"/>
                <a:gd name="T75" fmla="*/ 828 h 1429"/>
                <a:gd name="T76" fmla="*/ 132 w 241"/>
                <a:gd name="T77" fmla="*/ 756 h 1429"/>
                <a:gd name="T78" fmla="*/ 108 w 241"/>
                <a:gd name="T79" fmla="*/ 708 h 14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1"/>
                <a:gd name="T121" fmla="*/ 0 h 1429"/>
                <a:gd name="T122" fmla="*/ 241 w 241"/>
                <a:gd name="T123" fmla="*/ 1429 h 14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1" h="1429">
                  <a:moveTo>
                    <a:pt x="108" y="708"/>
                  </a:moveTo>
                  <a:lnTo>
                    <a:pt x="84" y="672"/>
                  </a:lnTo>
                  <a:lnTo>
                    <a:pt x="72" y="636"/>
                  </a:lnTo>
                  <a:lnTo>
                    <a:pt x="60" y="600"/>
                  </a:lnTo>
                  <a:lnTo>
                    <a:pt x="48" y="564"/>
                  </a:lnTo>
                  <a:lnTo>
                    <a:pt x="48" y="528"/>
                  </a:lnTo>
                  <a:lnTo>
                    <a:pt x="36" y="492"/>
                  </a:lnTo>
                  <a:lnTo>
                    <a:pt x="36" y="456"/>
                  </a:lnTo>
                  <a:lnTo>
                    <a:pt x="24" y="408"/>
                  </a:lnTo>
                  <a:lnTo>
                    <a:pt x="24" y="360"/>
                  </a:lnTo>
                  <a:lnTo>
                    <a:pt x="12" y="312"/>
                  </a:lnTo>
                  <a:lnTo>
                    <a:pt x="0" y="276"/>
                  </a:lnTo>
                  <a:lnTo>
                    <a:pt x="0" y="240"/>
                  </a:lnTo>
                  <a:lnTo>
                    <a:pt x="0" y="192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24" y="36"/>
                  </a:lnTo>
                  <a:lnTo>
                    <a:pt x="72" y="12"/>
                  </a:lnTo>
                  <a:lnTo>
                    <a:pt x="108" y="0"/>
                  </a:lnTo>
                  <a:lnTo>
                    <a:pt x="144" y="24"/>
                  </a:lnTo>
                  <a:lnTo>
                    <a:pt x="156" y="60"/>
                  </a:lnTo>
                  <a:lnTo>
                    <a:pt x="168" y="96"/>
                  </a:lnTo>
                  <a:lnTo>
                    <a:pt x="180" y="132"/>
                  </a:lnTo>
                  <a:lnTo>
                    <a:pt x="180" y="168"/>
                  </a:lnTo>
                  <a:lnTo>
                    <a:pt x="180" y="204"/>
                  </a:lnTo>
                  <a:lnTo>
                    <a:pt x="180" y="240"/>
                  </a:lnTo>
                  <a:lnTo>
                    <a:pt x="180" y="288"/>
                  </a:lnTo>
                  <a:lnTo>
                    <a:pt x="180" y="336"/>
                  </a:lnTo>
                  <a:lnTo>
                    <a:pt x="180" y="384"/>
                  </a:lnTo>
                  <a:lnTo>
                    <a:pt x="180" y="420"/>
                  </a:lnTo>
                  <a:lnTo>
                    <a:pt x="180" y="456"/>
                  </a:lnTo>
                  <a:lnTo>
                    <a:pt x="180" y="492"/>
                  </a:lnTo>
                  <a:lnTo>
                    <a:pt x="180" y="528"/>
                  </a:lnTo>
                  <a:lnTo>
                    <a:pt x="180" y="564"/>
                  </a:lnTo>
                  <a:lnTo>
                    <a:pt x="180" y="600"/>
                  </a:lnTo>
                  <a:lnTo>
                    <a:pt x="180" y="636"/>
                  </a:lnTo>
                  <a:lnTo>
                    <a:pt x="180" y="672"/>
                  </a:lnTo>
                  <a:lnTo>
                    <a:pt x="180" y="708"/>
                  </a:lnTo>
                  <a:lnTo>
                    <a:pt x="180" y="744"/>
                  </a:lnTo>
                  <a:lnTo>
                    <a:pt x="180" y="780"/>
                  </a:lnTo>
                  <a:lnTo>
                    <a:pt x="180" y="816"/>
                  </a:lnTo>
                  <a:lnTo>
                    <a:pt x="180" y="852"/>
                  </a:lnTo>
                  <a:lnTo>
                    <a:pt x="180" y="888"/>
                  </a:lnTo>
                  <a:lnTo>
                    <a:pt x="192" y="924"/>
                  </a:lnTo>
                  <a:lnTo>
                    <a:pt x="192" y="960"/>
                  </a:lnTo>
                  <a:lnTo>
                    <a:pt x="204" y="996"/>
                  </a:lnTo>
                  <a:lnTo>
                    <a:pt x="216" y="1032"/>
                  </a:lnTo>
                  <a:lnTo>
                    <a:pt x="228" y="1068"/>
                  </a:lnTo>
                  <a:lnTo>
                    <a:pt x="228" y="1104"/>
                  </a:lnTo>
                  <a:lnTo>
                    <a:pt x="228" y="1140"/>
                  </a:lnTo>
                  <a:lnTo>
                    <a:pt x="240" y="1176"/>
                  </a:lnTo>
                  <a:lnTo>
                    <a:pt x="240" y="1212"/>
                  </a:lnTo>
                  <a:lnTo>
                    <a:pt x="240" y="1248"/>
                  </a:lnTo>
                  <a:lnTo>
                    <a:pt x="240" y="1284"/>
                  </a:lnTo>
                  <a:lnTo>
                    <a:pt x="216" y="1320"/>
                  </a:lnTo>
                  <a:lnTo>
                    <a:pt x="204" y="1356"/>
                  </a:lnTo>
                  <a:lnTo>
                    <a:pt x="180" y="1392"/>
                  </a:lnTo>
                  <a:lnTo>
                    <a:pt x="156" y="1428"/>
                  </a:lnTo>
                  <a:lnTo>
                    <a:pt x="120" y="1416"/>
                  </a:lnTo>
                  <a:lnTo>
                    <a:pt x="96" y="1380"/>
                  </a:lnTo>
                  <a:lnTo>
                    <a:pt x="96" y="1344"/>
                  </a:lnTo>
                  <a:lnTo>
                    <a:pt x="96" y="1308"/>
                  </a:lnTo>
                  <a:lnTo>
                    <a:pt x="96" y="1272"/>
                  </a:lnTo>
                  <a:lnTo>
                    <a:pt x="84" y="1236"/>
                  </a:lnTo>
                  <a:lnTo>
                    <a:pt x="72" y="1200"/>
                  </a:lnTo>
                  <a:lnTo>
                    <a:pt x="72" y="1164"/>
                  </a:lnTo>
                  <a:lnTo>
                    <a:pt x="72" y="1128"/>
                  </a:lnTo>
                  <a:lnTo>
                    <a:pt x="72" y="1092"/>
                  </a:lnTo>
                  <a:lnTo>
                    <a:pt x="72" y="1044"/>
                  </a:lnTo>
                  <a:lnTo>
                    <a:pt x="72" y="1008"/>
                  </a:lnTo>
                  <a:lnTo>
                    <a:pt x="72" y="972"/>
                  </a:lnTo>
                  <a:lnTo>
                    <a:pt x="84" y="936"/>
                  </a:lnTo>
                  <a:lnTo>
                    <a:pt x="96" y="900"/>
                  </a:lnTo>
                  <a:lnTo>
                    <a:pt x="108" y="864"/>
                  </a:lnTo>
                  <a:lnTo>
                    <a:pt x="120" y="828"/>
                  </a:lnTo>
                  <a:lnTo>
                    <a:pt x="132" y="792"/>
                  </a:lnTo>
                  <a:lnTo>
                    <a:pt x="132" y="756"/>
                  </a:lnTo>
                  <a:lnTo>
                    <a:pt x="132" y="720"/>
                  </a:lnTo>
                  <a:lnTo>
                    <a:pt x="108" y="708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4896" y="1776"/>
              <a:ext cx="265" cy="1393"/>
            </a:xfrm>
            <a:custGeom>
              <a:avLst/>
              <a:gdLst>
                <a:gd name="T0" fmla="*/ 24 w 265"/>
                <a:gd name="T1" fmla="*/ 732 h 1393"/>
                <a:gd name="T2" fmla="*/ 24 w 265"/>
                <a:gd name="T3" fmla="*/ 660 h 1393"/>
                <a:gd name="T4" fmla="*/ 12 w 265"/>
                <a:gd name="T5" fmla="*/ 588 h 1393"/>
                <a:gd name="T6" fmla="*/ 0 w 265"/>
                <a:gd name="T7" fmla="*/ 516 h 1393"/>
                <a:gd name="T8" fmla="*/ 0 w 265"/>
                <a:gd name="T9" fmla="*/ 444 h 1393"/>
                <a:gd name="T10" fmla="*/ 12 w 265"/>
                <a:gd name="T11" fmla="*/ 372 h 1393"/>
                <a:gd name="T12" fmla="*/ 12 w 265"/>
                <a:gd name="T13" fmla="*/ 300 h 1393"/>
                <a:gd name="T14" fmla="*/ 0 w 265"/>
                <a:gd name="T15" fmla="*/ 228 h 1393"/>
                <a:gd name="T16" fmla="*/ 0 w 265"/>
                <a:gd name="T17" fmla="*/ 156 h 1393"/>
                <a:gd name="T18" fmla="*/ 12 w 265"/>
                <a:gd name="T19" fmla="*/ 84 h 1393"/>
                <a:gd name="T20" fmla="*/ 60 w 265"/>
                <a:gd name="T21" fmla="*/ 12 h 1393"/>
                <a:gd name="T22" fmla="*/ 132 w 265"/>
                <a:gd name="T23" fmla="*/ 0 h 1393"/>
                <a:gd name="T24" fmla="*/ 192 w 265"/>
                <a:gd name="T25" fmla="*/ 48 h 1393"/>
                <a:gd name="T26" fmla="*/ 228 w 265"/>
                <a:gd name="T27" fmla="*/ 120 h 1393"/>
                <a:gd name="T28" fmla="*/ 228 w 265"/>
                <a:gd name="T29" fmla="*/ 192 h 1393"/>
                <a:gd name="T30" fmla="*/ 216 w 265"/>
                <a:gd name="T31" fmla="*/ 264 h 1393"/>
                <a:gd name="T32" fmla="*/ 204 w 265"/>
                <a:gd name="T33" fmla="*/ 348 h 1393"/>
                <a:gd name="T34" fmla="*/ 192 w 265"/>
                <a:gd name="T35" fmla="*/ 420 h 1393"/>
                <a:gd name="T36" fmla="*/ 168 w 265"/>
                <a:gd name="T37" fmla="*/ 492 h 1393"/>
                <a:gd name="T38" fmla="*/ 156 w 265"/>
                <a:gd name="T39" fmla="*/ 564 h 1393"/>
                <a:gd name="T40" fmla="*/ 144 w 265"/>
                <a:gd name="T41" fmla="*/ 636 h 1393"/>
                <a:gd name="T42" fmla="*/ 144 w 265"/>
                <a:gd name="T43" fmla="*/ 708 h 1393"/>
                <a:gd name="T44" fmla="*/ 144 w 265"/>
                <a:gd name="T45" fmla="*/ 780 h 1393"/>
                <a:gd name="T46" fmla="*/ 192 w 265"/>
                <a:gd name="T47" fmla="*/ 852 h 1393"/>
                <a:gd name="T48" fmla="*/ 228 w 265"/>
                <a:gd name="T49" fmla="*/ 924 h 1393"/>
                <a:gd name="T50" fmla="*/ 252 w 265"/>
                <a:gd name="T51" fmla="*/ 996 h 1393"/>
                <a:gd name="T52" fmla="*/ 264 w 265"/>
                <a:gd name="T53" fmla="*/ 1068 h 1393"/>
                <a:gd name="T54" fmla="*/ 264 w 265"/>
                <a:gd name="T55" fmla="*/ 1140 h 1393"/>
                <a:gd name="T56" fmla="*/ 264 w 265"/>
                <a:gd name="T57" fmla="*/ 1212 h 1393"/>
                <a:gd name="T58" fmla="*/ 240 w 265"/>
                <a:gd name="T59" fmla="*/ 1284 h 1393"/>
                <a:gd name="T60" fmla="*/ 192 w 265"/>
                <a:gd name="T61" fmla="*/ 1356 h 1393"/>
                <a:gd name="T62" fmla="*/ 120 w 265"/>
                <a:gd name="T63" fmla="*/ 1392 h 1393"/>
                <a:gd name="T64" fmla="*/ 84 w 265"/>
                <a:gd name="T65" fmla="*/ 1320 h 1393"/>
                <a:gd name="T66" fmla="*/ 60 w 265"/>
                <a:gd name="T67" fmla="*/ 1248 h 1393"/>
                <a:gd name="T68" fmla="*/ 60 w 265"/>
                <a:gd name="T69" fmla="*/ 1176 h 1393"/>
                <a:gd name="T70" fmla="*/ 60 w 265"/>
                <a:gd name="T71" fmla="*/ 1104 h 1393"/>
                <a:gd name="T72" fmla="*/ 60 w 265"/>
                <a:gd name="T73" fmla="*/ 1032 h 1393"/>
                <a:gd name="T74" fmla="*/ 60 w 265"/>
                <a:gd name="T75" fmla="*/ 960 h 1393"/>
                <a:gd name="T76" fmla="*/ 60 w 265"/>
                <a:gd name="T77" fmla="*/ 888 h 1393"/>
                <a:gd name="T78" fmla="*/ 60 w 265"/>
                <a:gd name="T79" fmla="*/ 816 h 1393"/>
                <a:gd name="T80" fmla="*/ 48 w 265"/>
                <a:gd name="T81" fmla="*/ 768 h 13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5"/>
                <a:gd name="T124" fmla="*/ 0 h 1393"/>
                <a:gd name="T125" fmla="*/ 265 w 265"/>
                <a:gd name="T126" fmla="*/ 1393 h 13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5" h="1393">
                  <a:moveTo>
                    <a:pt x="48" y="768"/>
                  </a:moveTo>
                  <a:lnTo>
                    <a:pt x="24" y="732"/>
                  </a:lnTo>
                  <a:lnTo>
                    <a:pt x="24" y="696"/>
                  </a:lnTo>
                  <a:lnTo>
                    <a:pt x="24" y="660"/>
                  </a:lnTo>
                  <a:lnTo>
                    <a:pt x="24" y="624"/>
                  </a:lnTo>
                  <a:lnTo>
                    <a:pt x="12" y="588"/>
                  </a:lnTo>
                  <a:lnTo>
                    <a:pt x="0" y="552"/>
                  </a:lnTo>
                  <a:lnTo>
                    <a:pt x="0" y="516"/>
                  </a:lnTo>
                  <a:lnTo>
                    <a:pt x="0" y="480"/>
                  </a:lnTo>
                  <a:lnTo>
                    <a:pt x="0" y="444"/>
                  </a:lnTo>
                  <a:lnTo>
                    <a:pt x="12" y="408"/>
                  </a:lnTo>
                  <a:lnTo>
                    <a:pt x="12" y="372"/>
                  </a:lnTo>
                  <a:lnTo>
                    <a:pt x="12" y="336"/>
                  </a:lnTo>
                  <a:lnTo>
                    <a:pt x="12" y="300"/>
                  </a:lnTo>
                  <a:lnTo>
                    <a:pt x="12" y="264"/>
                  </a:lnTo>
                  <a:lnTo>
                    <a:pt x="0" y="228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20"/>
                  </a:lnTo>
                  <a:lnTo>
                    <a:pt x="12" y="84"/>
                  </a:lnTo>
                  <a:lnTo>
                    <a:pt x="24" y="48"/>
                  </a:lnTo>
                  <a:lnTo>
                    <a:pt x="60" y="12"/>
                  </a:lnTo>
                  <a:lnTo>
                    <a:pt x="96" y="0"/>
                  </a:lnTo>
                  <a:lnTo>
                    <a:pt x="132" y="0"/>
                  </a:lnTo>
                  <a:lnTo>
                    <a:pt x="168" y="12"/>
                  </a:lnTo>
                  <a:lnTo>
                    <a:pt x="192" y="48"/>
                  </a:lnTo>
                  <a:lnTo>
                    <a:pt x="216" y="84"/>
                  </a:lnTo>
                  <a:lnTo>
                    <a:pt x="228" y="120"/>
                  </a:lnTo>
                  <a:lnTo>
                    <a:pt x="228" y="156"/>
                  </a:lnTo>
                  <a:lnTo>
                    <a:pt x="228" y="192"/>
                  </a:lnTo>
                  <a:lnTo>
                    <a:pt x="228" y="228"/>
                  </a:lnTo>
                  <a:lnTo>
                    <a:pt x="216" y="264"/>
                  </a:lnTo>
                  <a:lnTo>
                    <a:pt x="204" y="312"/>
                  </a:lnTo>
                  <a:lnTo>
                    <a:pt x="204" y="348"/>
                  </a:lnTo>
                  <a:lnTo>
                    <a:pt x="192" y="384"/>
                  </a:lnTo>
                  <a:lnTo>
                    <a:pt x="192" y="420"/>
                  </a:lnTo>
                  <a:lnTo>
                    <a:pt x="180" y="456"/>
                  </a:lnTo>
                  <a:lnTo>
                    <a:pt x="168" y="492"/>
                  </a:lnTo>
                  <a:lnTo>
                    <a:pt x="168" y="528"/>
                  </a:lnTo>
                  <a:lnTo>
                    <a:pt x="156" y="564"/>
                  </a:lnTo>
                  <a:lnTo>
                    <a:pt x="144" y="600"/>
                  </a:lnTo>
                  <a:lnTo>
                    <a:pt x="144" y="636"/>
                  </a:lnTo>
                  <a:lnTo>
                    <a:pt x="144" y="672"/>
                  </a:lnTo>
                  <a:lnTo>
                    <a:pt x="144" y="708"/>
                  </a:lnTo>
                  <a:lnTo>
                    <a:pt x="144" y="744"/>
                  </a:lnTo>
                  <a:lnTo>
                    <a:pt x="144" y="780"/>
                  </a:lnTo>
                  <a:lnTo>
                    <a:pt x="168" y="816"/>
                  </a:lnTo>
                  <a:lnTo>
                    <a:pt x="192" y="852"/>
                  </a:lnTo>
                  <a:lnTo>
                    <a:pt x="216" y="888"/>
                  </a:lnTo>
                  <a:lnTo>
                    <a:pt x="228" y="924"/>
                  </a:lnTo>
                  <a:lnTo>
                    <a:pt x="240" y="960"/>
                  </a:lnTo>
                  <a:lnTo>
                    <a:pt x="252" y="996"/>
                  </a:lnTo>
                  <a:lnTo>
                    <a:pt x="264" y="1032"/>
                  </a:lnTo>
                  <a:lnTo>
                    <a:pt x="264" y="1068"/>
                  </a:lnTo>
                  <a:lnTo>
                    <a:pt x="264" y="1104"/>
                  </a:lnTo>
                  <a:lnTo>
                    <a:pt x="264" y="1140"/>
                  </a:lnTo>
                  <a:lnTo>
                    <a:pt x="264" y="1176"/>
                  </a:lnTo>
                  <a:lnTo>
                    <a:pt x="264" y="1212"/>
                  </a:lnTo>
                  <a:lnTo>
                    <a:pt x="240" y="1248"/>
                  </a:lnTo>
                  <a:lnTo>
                    <a:pt x="240" y="1284"/>
                  </a:lnTo>
                  <a:lnTo>
                    <a:pt x="216" y="1320"/>
                  </a:lnTo>
                  <a:lnTo>
                    <a:pt x="192" y="1356"/>
                  </a:lnTo>
                  <a:lnTo>
                    <a:pt x="156" y="1380"/>
                  </a:lnTo>
                  <a:lnTo>
                    <a:pt x="120" y="1392"/>
                  </a:lnTo>
                  <a:lnTo>
                    <a:pt x="108" y="1356"/>
                  </a:lnTo>
                  <a:lnTo>
                    <a:pt x="84" y="1320"/>
                  </a:lnTo>
                  <a:lnTo>
                    <a:pt x="72" y="1284"/>
                  </a:lnTo>
                  <a:lnTo>
                    <a:pt x="60" y="1248"/>
                  </a:lnTo>
                  <a:lnTo>
                    <a:pt x="60" y="1212"/>
                  </a:lnTo>
                  <a:lnTo>
                    <a:pt x="60" y="1176"/>
                  </a:lnTo>
                  <a:lnTo>
                    <a:pt x="60" y="1140"/>
                  </a:lnTo>
                  <a:lnTo>
                    <a:pt x="60" y="1104"/>
                  </a:lnTo>
                  <a:lnTo>
                    <a:pt x="60" y="1068"/>
                  </a:lnTo>
                  <a:lnTo>
                    <a:pt x="60" y="1032"/>
                  </a:lnTo>
                  <a:lnTo>
                    <a:pt x="60" y="996"/>
                  </a:lnTo>
                  <a:lnTo>
                    <a:pt x="60" y="960"/>
                  </a:lnTo>
                  <a:lnTo>
                    <a:pt x="60" y="924"/>
                  </a:lnTo>
                  <a:lnTo>
                    <a:pt x="60" y="888"/>
                  </a:lnTo>
                  <a:lnTo>
                    <a:pt x="60" y="852"/>
                  </a:lnTo>
                  <a:lnTo>
                    <a:pt x="60" y="816"/>
                  </a:lnTo>
                  <a:lnTo>
                    <a:pt x="60" y="780"/>
                  </a:lnTo>
                  <a:lnTo>
                    <a:pt x="48" y="768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4760" y="2360"/>
              <a:ext cx="272" cy="32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>
              <a:off x="5124" y="1740"/>
              <a:ext cx="241" cy="1429"/>
            </a:xfrm>
            <a:custGeom>
              <a:avLst/>
              <a:gdLst>
                <a:gd name="T0" fmla="*/ 84 w 241"/>
                <a:gd name="T1" fmla="*/ 672 h 1429"/>
                <a:gd name="T2" fmla="*/ 60 w 241"/>
                <a:gd name="T3" fmla="*/ 600 h 1429"/>
                <a:gd name="T4" fmla="*/ 48 w 241"/>
                <a:gd name="T5" fmla="*/ 528 h 1429"/>
                <a:gd name="T6" fmla="*/ 36 w 241"/>
                <a:gd name="T7" fmla="*/ 456 h 1429"/>
                <a:gd name="T8" fmla="*/ 24 w 241"/>
                <a:gd name="T9" fmla="*/ 360 h 1429"/>
                <a:gd name="T10" fmla="*/ 0 w 241"/>
                <a:gd name="T11" fmla="*/ 276 h 1429"/>
                <a:gd name="T12" fmla="*/ 0 w 241"/>
                <a:gd name="T13" fmla="*/ 192 h 1429"/>
                <a:gd name="T14" fmla="*/ 0 w 241"/>
                <a:gd name="T15" fmla="*/ 108 h 1429"/>
                <a:gd name="T16" fmla="*/ 24 w 241"/>
                <a:gd name="T17" fmla="*/ 36 h 1429"/>
                <a:gd name="T18" fmla="*/ 108 w 241"/>
                <a:gd name="T19" fmla="*/ 0 h 1429"/>
                <a:gd name="T20" fmla="*/ 156 w 241"/>
                <a:gd name="T21" fmla="*/ 60 h 1429"/>
                <a:gd name="T22" fmla="*/ 180 w 241"/>
                <a:gd name="T23" fmla="*/ 132 h 1429"/>
                <a:gd name="T24" fmla="*/ 180 w 241"/>
                <a:gd name="T25" fmla="*/ 204 h 1429"/>
                <a:gd name="T26" fmla="*/ 180 w 241"/>
                <a:gd name="T27" fmla="*/ 288 h 1429"/>
                <a:gd name="T28" fmla="*/ 180 w 241"/>
                <a:gd name="T29" fmla="*/ 384 h 1429"/>
                <a:gd name="T30" fmla="*/ 180 w 241"/>
                <a:gd name="T31" fmla="*/ 456 h 1429"/>
                <a:gd name="T32" fmla="*/ 180 w 241"/>
                <a:gd name="T33" fmla="*/ 528 h 1429"/>
                <a:gd name="T34" fmla="*/ 180 w 241"/>
                <a:gd name="T35" fmla="*/ 600 h 1429"/>
                <a:gd name="T36" fmla="*/ 180 w 241"/>
                <a:gd name="T37" fmla="*/ 672 h 1429"/>
                <a:gd name="T38" fmla="*/ 180 w 241"/>
                <a:gd name="T39" fmla="*/ 744 h 1429"/>
                <a:gd name="T40" fmla="*/ 180 w 241"/>
                <a:gd name="T41" fmla="*/ 816 h 1429"/>
                <a:gd name="T42" fmla="*/ 180 w 241"/>
                <a:gd name="T43" fmla="*/ 888 h 1429"/>
                <a:gd name="T44" fmla="*/ 192 w 241"/>
                <a:gd name="T45" fmla="*/ 960 h 1429"/>
                <a:gd name="T46" fmla="*/ 216 w 241"/>
                <a:gd name="T47" fmla="*/ 1032 h 1429"/>
                <a:gd name="T48" fmla="*/ 228 w 241"/>
                <a:gd name="T49" fmla="*/ 1104 h 1429"/>
                <a:gd name="T50" fmla="*/ 240 w 241"/>
                <a:gd name="T51" fmla="*/ 1176 h 1429"/>
                <a:gd name="T52" fmla="*/ 240 w 241"/>
                <a:gd name="T53" fmla="*/ 1248 h 1429"/>
                <a:gd name="T54" fmla="*/ 216 w 241"/>
                <a:gd name="T55" fmla="*/ 1320 h 1429"/>
                <a:gd name="T56" fmla="*/ 180 w 241"/>
                <a:gd name="T57" fmla="*/ 1392 h 1429"/>
                <a:gd name="T58" fmla="*/ 120 w 241"/>
                <a:gd name="T59" fmla="*/ 1416 h 1429"/>
                <a:gd name="T60" fmla="*/ 96 w 241"/>
                <a:gd name="T61" fmla="*/ 1344 h 1429"/>
                <a:gd name="T62" fmla="*/ 96 w 241"/>
                <a:gd name="T63" fmla="*/ 1272 h 1429"/>
                <a:gd name="T64" fmla="*/ 72 w 241"/>
                <a:gd name="T65" fmla="*/ 1200 h 1429"/>
                <a:gd name="T66" fmla="*/ 72 w 241"/>
                <a:gd name="T67" fmla="*/ 1128 h 1429"/>
                <a:gd name="T68" fmla="*/ 72 w 241"/>
                <a:gd name="T69" fmla="*/ 1044 h 1429"/>
                <a:gd name="T70" fmla="*/ 72 w 241"/>
                <a:gd name="T71" fmla="*/ 972 h 1429"/>
                <a:gd name="T72" fmla="*/ 96 w 241"/>
                <a:gd name="T73" fmla="*/ 900 h 1429"/>
                <a:gd name="T74" fmla="*/ 120 w 241"/>
                <a:gd name="T75" fmla="*/ 828 h 1429"/>
                <a:gd name="T76" fmla="*/ 132 w 241"/>
                <a:gd name="T77" fmla="*/ 756 h 1429"/>
                <a:gd name="T78" fmla="*/ 108 w 241"/>
                <a:gd name="T79" fmla="*/ 708 h 14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1"/>
                <a:gd name="T121" fmla="*/ 0 h 1429"/>
                <a:gd name="T122" fmla="*/ 241 w 241"/>
                <a:gd name="T123" fmla="*/ 1429 h 14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1" h="1429">
                  <a:moveTo>
                    <a:pt x="108" y="708"/>
                  </a:moveTo>
                  <a:lnTo>
                    <a:pt x="84" y="672"/>
                  </a:lnTo>
                  <a:lnTo>
                    <a:pt x="72" y="636"/>
                  </a:lnTo>
                  <a:lnTo>
                    <a:pt x="60" y="600"/>
                  </a:lnTo>
                  <a:lnTo>
                    <a:pt x="48" y="564"/>
                  </a:lnTo>
                  <a:lnTo>
                    <a:pt x="48" y="528"/>
                  </a:lnTo>
                  <a:lnTo>
                    <a:pt x="36" y="492"/>
                  </a:lnTo>
                  <a:lnTo>
                    <a:pt x="36" y="456"/>
                  </a:lnTo>
                  <a:lnTo>
                    <a:pt x="24" y="408"/>
                  </a:lnTo>
                  <a:lnTo>
                    <a:pt x="24" y="360"/>
                  </a:lnTo>
                  <a:lnTo>
                    <a:pt x="12" y="312"/>
                  </a:lnTo>
                  <a:lnTo>
                    <a:pt x="0" y="276"/>
                  </a:lnTo>
                  <a:lnTo>
                    <a:pt x="0" y="240"/>
                  </a:lnTo>
                  <a:lnTo>
                    <a:pt x="0" y="192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24" y="36"/>
                  </a:lnTo>
                  <a:lnTo>
                    <a:pt x="72" y="12"/>
                  </a:lnTo>
                  <a:lnTo>
                    <a:pt x="108" y="0"/>
                  </a:lnTo>
                  <a:lnTo>
                    <a:pt x="144" y="24"/>
                  </a:lnTo>
                  <a:lnTo>
                    <a:pt x="156" y="60"/>
                  </a:lnTo>
                  <a:lnTo>
                    <a:pt x="168" y="96"/>
                  </a:lnTo>
                  <a:lnTo>
                    <a:pt x="180" y="132"/>
                  </a:lnTo>
                  <a:lnTo>
                    <a:pt x="180" y="168"/>
                  </a:lnTo>
                  <a:lnTo>
                    <a:pt x="180" y="204"/>
                  </a:lnTo>
                  <a:lnTo>
                    <a:pt x="180" y="240"/>
                  </a:lnTo>
                  <a:lnTo>
                    <a:pt x="180" y="288"/>
                  </a:lnTo>
                  <a:lnTo>
                    <a:pt x="180" y="336"/>
                  </a:lnTo>
                  <a:lnTo>
                    <a:pt x="180" y="384"/>
                  </a:lnTo>
                  <a:lnTo>
                    <a:pt x="180" y="420"/>
                  </a:lnTo>
                  <a:lnTo>
                    <a:pt x="180" y="456"/>
                  </a:lnTo>
                  <a:lnTo>
                    <a:pt x="180" y="492"/>
                  </a:lnTo>
                  <a:lnTo>
                    <a:pt x="180" y="528"/>
                  </a:lnTo>
                  <a:lnTo>
                    <a:pt x="180" y="564"/>
                  </a:lnTo>
                  <a:lnTo>
                    <a:pt x="180" y="600"/>
                  </a:lnTo>
                  <a:lnTo>
                    <a:pt x="180" y="636"/>
                  </a:lnTo>
                  <a:lnTo>
                    <a:pt x="180" y="672"/>
                  </a:lnTo>
                  <a:lnTo>
                    <a:pt x="180" y="708"/>
                  </a:lnTo>
                  <a:lnTo>
                    <a:pt x="180" y="744"/>
                  </a:lnTo>
                  <a:lnTo>
                    <a:pt x="180" y="780"/>
                  </a:lnTo>
                  <a:lnTo>
                    <a:pt x="180" y="816"/>
                  </a:lnTo>
                  <a:lnTo>
                    <a:pt x="180" y="852"/>
                  </a:lnTo>
                  <a:lnTo>
                    <a:pt x="180" y="888"/>
                  </a:lnTo>
                  <a:lnTo>
                    <a:pt x="192" y="924"/>
                  </a:lnTo>
                  <a:lnTo>
                    <a:pt x="192" y="960"/>
                  </a:lnTo>
                  <a:lnTo>
                    <a:pt x="204" y="996"/>
                  </a:lnTo>
                  <a:lnTo>
                    <a:pt x="216" y="1032"/>
                  </a:lnTo>
                  <a:lnTo>
                    <a:pt x="228" y="1068"/>
                  </a:lnTo>
                  <a:lnTo>
                    <a:pt x="228" y="1104"/>
                  </a:lnTo>
                  <a:lnTo>
                    <a:pt x="228" y="1140"/>
                  </a:lnTo>
                  <a:lnTo>
                    <a:pt x="240" y="1176"/>
                  </a:lnTo>
                  <a:lnTo>
                    <a:pt x="240" y="1212"/>
                  </a:lnTo>
                  <a:lnTo>
                    <a:pt x="240" y="1248"/>
                  </a:lnTo>
                  <a:lnTo>
                    <a:pt x="240" y="1284"/>
                  </a:lnTo>
                  <a:lnTo>
                    <a:pt x="216" y="1320"/>
                  </a:lnTo>
                  <a:lnTo>
                    <a:pt x="204" y="1356"/>
                  </a:lnTo>
                  <a:lnTo>
                    <a:pt x="180" y="1392"/>
                  </a:lnTo>
                  <a:lnTo>
                    <a:pt x="156" y="1428"/>
                  </a:lnTo>
                  <a:lnTo>
                    <a:pt x="120" y="1416"/>
                  </a:lnTo>
                  <a:lnTo>
                    <a:pt x="96" y="1380"/>
                  </a:lnTo>
                  <a:lnTo>
                    <a:pt x="96" y="1344"/>
                  </a:lnTo>
                  <a:lnTo>
                    <a:pt x="96" y="1308"/>
                  </a:lnTo>
                  <a:lnTo>
                    <a:pt x="96" y="1272"/>
                  </a:lnTo>
                  <a:lnTo>
                    <a:pt x="84" y="1236"/>
                  </a:lnTo>
                  <a:lnTo>
                    <a:pt x="72" y="1200"/>
                  </a:lnTo>
                  <a:lnTo>
                    <a:pt x="72" y="1164"/>
                  </a:lnTo>
                  <a:lnTo>
                    <a:pt x="72" y="1128"/>
                  </a:lnTo>
                  <a:lnTo>
                    <a:pt x="72" y="1092"/>
                  </a:lnTo>
                  <a:lnTo>
                    <a:pt x="72" y="1044"/>
                  </a:lnTo>
                  <a:lnTo>
                    <a:pt x="72" y="1008"/>
                  </a:lnTo>
                  <a:lnTo>
                    <a:pt x="72" y="972"/>
                  </a:lnTo>
                  <a:lnTo>
                    <a:pt x="84" y="936"/>
                  </a:lnTo>
                  <a:lnTo>
                    <a:pt x="96" y="900"/>
                  </a:lnTo>
                  <a:lnTo>
                    <a:pt x="108" y="864"/>
                  </a:lnTo>
                  <a:lnTo>
                    <a:pt x="120" y="828"/>
                  </a:lnTo>
                  <a:lnTo>
                    <a:pt x="132" y="792"/>
                  </a:lnTo>
                  <a:lnTo>
                    <a:pt x="132" y="756"/>
                  </a:lnTo>
                  <a:lnTo>
                    <a:pt x="132" y="720"/>
                  </a:lnTo>
                  <a:lnTo>
                    <a:pt x="108" y="708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>
              <a:off x="5328" y="1728"/>
              <a:ext cx="265" cy="1393"/>
            </a:xfrm>
            <a:custGeom>
              <a:avLst/>
              <a:gdLst>
                <a:gd name="T0" fmla="*/ 24 w 265"/>
                <a:gd name="T1" fmla="*/ 732 h 1393"/>
                <a:gd name="T2" fmla="*/ 24 w 265"/>
                <a:gd name="T3" fmla="*/ 660 h 1393"/>
                <a:gd name="T4" fmla="*/ 12 w 265"/>
                <a:gd name="T5" fmla="*/ 588 h 1393"/>
                <a:gd name="T6" fmla="*/ 0 w 265"/>
                <a:gd name="T7" fmla="*/ 516 h 1393"/>
                <a:gd name="T8" fmla="*/ 0 w 265"/>
                <a:gd name="T9" fmla="*/ 444 h 1393"/>
                <a:gd name="T10" fmla="*/ 12 w 265"/>
                <a:gd name="T11" fmla="*/ 372 h 1393"/>
                <a:gd name="T12" fmla="*/ 12 w 265"/>
                <a:gd name="T13" fmla="*/ 300 h 1393"/>
                <a:gd name="T14" fmla="*/ 0 w 265"/>
                <a:gd name="T15" fmla="*/ 228 h 1393"/>
                <a:gd name="T16" fmla="*/ 0 w 265"/>
                <a:gd name="T17" fmla="*/ 156 h 1393"/>
                <a:gd name="T18" fmla="*/ 12 w 265"/>
                <a:gd name="T19" fmla="*/ 84 h 1393"/>
                <a:gd name="T20" fmla="*/ 60 w 265"/>
                <a:gd name="T21" fmla="*/ 12 h 1393"/>
                <a:gd name="T22" fmla="*/ 132 w 265"/>
                <a:gd name="T23" fmla="*/ 0 h 1393"/>
                <a:gd name="T24" fmla="*/ 192 w 265"/>
                <a:gd name="T25" fmla="*/ 48 h 1393"/>
                <a:gd name="T26" fmla="*/ 228 w 265"/>
                <a:gd name="T27" fmla="*/ 120 h 1393"/>
                <a:gd name="T28" fmla="*/ 228 w 265"/>
                <a:gd name="T29" fmla="*/ 192 h 1393"/>
                <a:gd name="T30" fmla="*/ 216 w 265"/>
                <a:gd name="T31" fmla="*/ 264 h 1393"/>
                <a:gd name="T32" fmla="*/ 204 w 265"/>
                <a:gd name="T33" fmla="*/ 348 h 1393"/>
                <a:gd name="T34" fmla="*/ 192 w 265"/>
                <a:gd name="T35" fmla="*/ 420 h 1393"/>
                <a:gd name="T36" fmla="*/ 168 w 265"/>
                <a:gd name="T37" fmla="*/ 492 h 1393"/>
                <a:gd name="T38" fmla="*/ 156 w 265"/>
                <a:gd name="T39" fmla="*/ 564 h 1393"/>
                <a:gd name="T40" fmla="*/ 144 w 265"/>
                <a:gd name="T41" fmla="*/ 636 h 1393"/>
                <a:gd name="T42" fmla="*/ 144 w 265"/>
                <a:gd name="T43" fmla="*/ 708 h 1393"/>
                <a:gd name="T44" fmla="*/ 144 w 265"/>
                <a:gd name="T45" fmla="*/ 780 h 1393"/>
                <a:gd name="T46" fmla="*/ 192 w 265"/>
                <a:gd name="T47" fmla="*/ 852 h 1393"/>
                <a:gd name="T48" fmla="*/ 228 w 265"/>
                <a:gd name="T49" fmla="*/ 924 h 1393"/>
                <a:gd name="T50" fmla="*/ 252 w 265"/>
                <a:gd name="T51" fmla="*/ 996 h 1393"/>
                <a:gd name="T52" fmla="*/ 264 w 265"/>
                <a:gd name="T53" fmla="*/ 1068 h 1393"/>
                <a:gd name="T54" fmla="*/ 264 w 265"/>
                <a:gd name="T55" fmla="*/ 1140 h 1393"/>
                <a:gd name="T56" fmla="*/ 264 w 265"/>
                <a:gd name="T57" fmla="*/ 1212 h 1393"/>
                <a:gd name="T58" fmla="*/ 240 w 265"/>
                <a:gd name="T59" fmla="*/ 1284 h 1393"/>
                <a:gd name="T60" fmla="*/ 192 w 265"/>
                <a:gd name="T61" fmla="*/ 1356 h 1393"/>
                <a:gd name="T62" fmla="*/ 120 w 265"/>
                <a:gd name="T63" fmla="*/ 1392 h 1393"/>
                <a:gd name="T64" fmla="*/ 84 w 265"/>
                <a:gd name="T65" fmla="*/ 1320 h 1393"/>
                <a:gd name="T66" fmla="*/ 60 w 265"/>
                <a:gd name="T67" fmla="*/ 1248 h 1393"/>
                <a:gd name="T68" fmla="*/ 60 w 265"/>
                <a:gd name="T69" fmla="*/ 1176 h 1393"/>
                <a:gd name="T70" fmla="*/ 60 w 265"/>
                <a:gd name="T71" fmla="*/ 1104 h 1393"/>
                <a:gd name="T72" fmla="*/ 60 w 265"/>
                <a:gd name="T73" fmla="*/ 1032 h 1393"/>
                <a:gd name="T74" fmla="*/ 60 w 265"/>
                <a:gd name="T75" fmla="*/ 960 h 1393"/>
                <a:gd name="T76" fmla="*/ 60 w 265"/>
                <a:gd name="T77" fmla="*/ 888 h 1393"/>
                <a:gd name="T78" fmla="*/ 60 w 265"/>
                <a:gd name="T79" fmla="*/ 816 h 1393"/>
                <a:gd name="T80" fmla="*/ 48 w 265"/>
                <a:gd name="T81" fmla="*/ 768 h 13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5"/>
                <a:gd name="T124" fmla="*/ 0 h 1393"/>
                <a:gd name="T125" fmla="*/ 265 w 265"/>
                <a:gd name="T126" fmla="*/ 1393 h 139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5" h="1393">
                  <a:moveTo>
                    <a:pt x="48" y="768"/>
                  </a:moveTo>
                  <a:lnTo>
                    <a:pt x="24" y="732"/>
                  </a:lnTo>
                  <a:lnTo>
                    <a:pt x="24" y="696"/>
                  </a:lnTo>
                  <a:lnTo>
                    <a:pt x="24" y="660"/>
                  </a:lnTo>
                  <a:lnTo>
                    <a:pt x="24" y="624"/>
                  </a:lnTo>
                  <a:lnTo>
                    <a:pt x="12" y="588"/>
                  </a:lnTo>
                  <a:lnTo>
                    <a:pt x="0" y="552"/>
                  </a:lnTo>
                  <a:lnTo>
                    <a:pt x="0" y="516"/>
                  </a:lnTo>
                  <a:lnTo>
                    <a:pt x="0" y="480"/>
                  </a:lnTo>
                  <a:lnTo>
                    <a:pt x="0" y="444"/>
                  </a:lnTo>
                  <a:lnTo>
                    <a:pt x="12" y="408"/>
                  </a:lnTo>
                  <a:lnTo>
                    <a:pt x="12" y="372"/>
                  </a:lnTo>
                  <a:lnTo>
                    <a:pt x="12" y="336"/>
                  </a:lnTo>
                  <a:lnTo>
                    <a:pt x="12" y="300"/>
                  </a:lnTo>
                  <a:lnTo>
                    <a:pt x="12" y="264"/>
                  </a:lnTo>
                  <a:lnTo>
                    <a:pt x="0" y="228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20"/>
                  </a:lnTo>
                  <a:lnTo>
                    <a:pt x="12" y="84"/>
                  </a:lnTo>
                  <a:lnTo>
                    <a:pt x="24" y="48"/>
                  </a:lnTo>
                  <a:lnTo>
                    <a:pt x="60" y="12"/>
                  </a:lnTo>
                  <a:lnTo>
                    <a:pt x="96" y="0"/>
                  </a:lnTo>
                  <a:lnTo>
                    <a:pt x="132" y="0"/>
                  </a:lnTo>
                  <a:lnTo>
                    <a:pt x="168" y="12"/>
                  </a:lnTo>
                  <a:lnTo>
                    <a:pt x="192" y="48"/>
                  </a:lnTo>
                  <a:lnTo>
                    <a:pt x="216" y="84"/>
                  </a:lnTo>
                  <a:lnTo>
                    <a:pt x="228" y="120"/>
                  </a:lnTo>
                  <a:lnTo>
                    <a:pt x="228" y="156"/>
                  </a:lnTo>
                  <a:lnTo>
                    <a:pt x="228" y="192"/>
                  </a:lnTo>
                  <a:lnTo>
                    <a:pt x="228" y="228"/>
                  </a:lnTo>
                  <a:lnTo>
                    <a:pt x="216" y="264"/>
                  </a:lnTo>
                  <a:lnTo>
                    <a:pt x="204" y="312"/>
                  </a:lnTo>
                  <a:lnTo>
                    <a:pt x="204" y="348"/>
                  </a:lnTo>
                  <a:lnTo>
                    <a:pt x="192" y="384"/>
                  </a:lnTo>
                  <a:lnTo>
                    <a:pt x="192" y="420"/>
                  </a:lnTo>
                  <a:lnTo>
                    <a:pt x="180" y="456"/>
                  </a:lnTo>
                  <a:lnTo>
                    <a:pt x="168" y="492"/>
                  </a:lnTo>
                  <a:lnTo>
                    <a:pt x="168" y="528"/>
                  </a:lnTo>
                  <a:lnTo>
                    <a:pt x="156" y="564"/>
                  </a:lnTo>
                  <a:lnTo>
                    <a:pt x="144" y="600"/>
                  </a:lnTo>
                  <a:lnTo>
                    <a:pt x="144" y="636"/>
                  </a:lnTo>
                  <a:lnTo>
                    <a:pt x="144" y="672"/>
                  </a:lnTo>
                  <a:lnTo>
                    <a:pt x="144" y="708"/>
                  </a:lnTo>
                  <a:lnTo>
                    <a:pt x="144" y="744"/>
                  </a:lnTo>
                  <a:lnTo>
                    <a:pt x="144" y="780"/>
                  </a:lnTo>
                  <a:lnTo>
                    <a:pt x="168" y="816"/>
                  </a:lnTo>
                  <a:lnTo>
                    <a:pt x="192" y="852"/>
                  </a:lnTo>
                  <a:lnTo>
                    <a:pt x="216" y="888"/>
                  </a:lnTo>
                  <a:lnTo>
                    <a:pt x="228" y="924"/>
                  </a:lnTo>
                  <a:lnTo>
                    <a:pt x="240" y="960"/>
                  </a:lnTo>
                  <a:lnTo>
                    <a:pt x="252" y="996"/>
                  </a:lnTo>
                  <a:lnTo>
                    <a:pt x="264" y="1032"/>
                  </a:lnTo>
                  <a:lnTo>
                    <a:pt x="264" y="1068"/>
                  </a:lnTo>
                  <a:lnTo>
                    <a:pt x="264" y="1104"/>
                  </a:lnTo>
                  <a:lnTo>
                    <a:pt x="264" y="1140"/>
                  </a:lnTo>
                  <a:lnTo>
                    <a:pt x="264" y="1176"/>
                  </a:lnTo>
                  <a:lnTo>
                    <a:pt x="264" y="1212"/>
                  </a:lnTo>
                  <a:lnTo>
                    <a:pt x="240" y="1248"/>
                  </a:lnTo>
                  <a:lnTo>
                    <a:pt x="240" y="1284"/>
                  </a:lnTo>
                  <a:lnTo>
                    <a:pt x="216" y="1320"/>
                  </a:lnTo>
                  <a:lnTo>
                    <a:pt x="192" y="1356"/>
                  </a:lnTo>
                  <a:lnTo>
                    <a:pt x="156" y="1380"/>
                  </a:lnTo>
                  <a:lnTo>
                    <a:pt x="120" y="1392"/>
                  </a:lnTo>
                  <a:lnTo>
                    <a:pt x="108" y="1356"/>
                  </a:lnTo>
                  <a:lnTo>
                    <a:pt x="84" y="1320"/>
                  </a:lnTo>
                  <a:lnTo>
                    <a:pt x="72" y="1284"/>
                  </a:lnTo>
                  <a:lnTo>
                    <a:pt x="60" y="1248"/>
                  </a:lnTo>
                  <a:lnTo>
                    <a:pt x="60" y="1212"/>
                  </a:lnTo>
                  <a:lnTo>
                    <a:pt x="60" y="1176"/>
                  </a:lnTo>
                  <a:lnTo>
                    <a:pt x="60" y="1140"/>
                  </a:lnTo>
                  <a:lnTo>
                    <a:pt x="60" y="1104"/>
                  </a:lnTo>
                  <a:lnTo>
                    <a:pt x="60" y="1068"/>
                  </a:lnTo>
                  <a:lnTo>
                    <a:pt x="60" y="1032"/>
                  </a:lnTo>
                  <a:lnTo>
                    <a:pt x="60" y="996"/>
                  </a:lnTo>
                  <a:lnTo>
                    <a:pt x="60" y="960"/>
                  </a:lnTo>
                  <a:lnTo>
                    <a:pt x="60" y="924"/>
                  </a:lnTo>
                  <a:lnTo>
                    <a:pt x="60" y="888"/>
                  </a:lnTo>
                  <a:lnTo>
                    <a:pt x="60" y="852"/>
                  </a:lnTo>
                  <a:lnTo>
                    <a:pt x="60" y="816"/>
                  </a:lnTo>
                  <a:lnTo>
                    <a:pt x="60" y="780"/>
                  </a:lnTo>
                  <a:lnTo>
                    <a:pt x="48" y="768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192" y="2312"/>
              <a:ext cx="272" cy="320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>
              <a:off x="192" y="1992"/>
              <a:ext cx="145" cy="577"/>
            </a:xfrm>
            <a:custGeom>
              <a:avLst/>
              <a:gdLst>
                <a:gd name="T0" fmla="*/ 96 w 145"/>
                <a:gd name="T1" fmla="*/ 312 h 577"/>
                <a:gd name="T2" fmla="*/ 108 w 145"/>
                <a:gd name="T3" fmla="*/ 276 h 577"/>
                <a:gd name="T4" fmla="*/ 72 w 145"/>
                <a:gd name="T5" fmla="*/ 252 h 577"/>
                <a:gd name="T6" fmla="*/ 48 w 145"/>
                <a:gd name="T7" fmla="*/ 216 h 577"/>
                <a:gd name="T8" fmla="*/ 12 w 145"/>
                <a:gd name="T9" fmla="*/ 192 h 577"/>
                <a:gd name="T10" fmla="*/ 0 w 145"/>
                <a:gd name="T11" fmla="*/ 156 h 577"/>
                <a:gd name="T12" fmla="*/ 0 w 145"/>
                <a:gd name="T13" fmla="*/ 120 h 577"/>
                <a:gd name="T14" fmla="*/ 0 w 145"/>
                <a:gd name="T15" fmla="*/ 84 h 577"/>
                <a:gd name="T16" fmla="*/ 0 w 145"/>
                <a:gd name="T17" fmla="*/ 48 h 577"/>
                <a:gd name="T18" fmla="*/ 24 w 145"/>
                <a:gd name="T19" fmla="*/ 12 h 577"/>
                <a:gd name="T20" fmla="*/ 60 w 145"/>
                <a:gd name="T21" fmla="*/ 0 h 577"/>
                <a:gd name="T22" fmla="*/ 96 w 145"/>
                <a:gd name="T23" fmla="*/ 0 h 577"/>
                <a:gd name="T24" fmla="*/ 132 w 145"/>
                <a:gd name="T25" fmla="*/ 36 h 577"/>
                <a:gd name="T26" fmla="*/ 144 w 145"/>
                <a:gd name="T27" fmla="*/ 72 h 577"/>
                <a:gd name="T28" fmla="*/ 144 w 145"/>
                <a:gd name="T29" fmla="*/ 108 h 577"/>
                <a:gd name="T30" fmla="*/ 144 w 145"/>
                <a:gd name="T31" fmla="*/ 144 h 577"/>
                <a:gd name="T32" fmla="*/ 144 w 145"/>
                <a:gd name="T33" fmla="*/ 180 h 577"/>
                <a:gd name="T34" fmla="*/ 144 w 145"/>
                <a:gd name="T35" fmla="*/ 216 h 577"/>
                <a:gd name="T36" fmla="*/ 144 w 145"/>
                <a:gd name="T37" fmla="*/ 252 h 577"/>
                <a:gd name="T38" fmla="*/ 120 w 145"/>
                <a:gd name="T39" fmla="*/ 288 h 577"/>
                <a:gd name="T40" fmla="*/ 120 w 145"/>
                <a:gd name="T41" fmla="*/ 324 h 577"/>
                <a:gd name="T42" fmla="*/ 132 w 145"/>
                <a:gd name="T43" fmla="*/ 360 h 577"/>
                <a:gd name="T44" fmla="*/ 144 w 145"/>
                <a:gd name="T45" fmla="*/ 396 h 577"/>
                <a:gd name="T46" fmla="*/ 144 w 145"/>
                <a:gd name="T47" fmla="*/ 432 h 577"/>
                <a:gd name="T48" fmla="*/ 144 w 145"/>
                <a:gd name="T49" fmla="*/ 468 h 577"/>
                <a:gd name="T50" fmla="*/ 144 w 145"/>
                <a:gd name="T51" fmla="*/ 504 h 577"/>
                <a:gd name="T52" fmla="*/ 144 w 145"/>
                <a:gd name="T53" fmla="*/ 540 h 577"/>
                <a:gd name="T54" fmla="*/ 120 w 145"/>
                <a:gd name="T55" fmla="*/ 576 h 577"/>
                <a:gd name="T56" fmla="*/ 84 w 145"/>
                <a:gd name="T57" fmla="*/ 576 h 577"/>
                <a:gd name="T58" fmla="*/ 60 w 145"/>
                <a:gd name="T59" fmla="*/ 540 h 577"/>
                <a:gd name="T60" fmla="*/ 48 w 145"/>
                <a:gd name="T61" fmla="*/ 504 h 577"/>
                <a:gd name="T62" fmla="*/ 48 w 145"/>
                <a:gd name="T63" fmla="*/ 468 h 577"/>
                <a:gd name="T64" fmla="*/ 48 w 145"/>
                <a:gd name="T65" fmla="*/ 432 h 577"/>
                <a:gd name="T66" fmla="*/ 60 w 145"/>
                <a:gd name="T67" fmla="*/ 396 h 577"/>
                <a:gd name="T68" fmla="*/ 84 w 145"/>
                <a:gd name="T69" fmla="*/ 360 h 577"/>
                <a:gd name="T70" fmla="*/ 96 w 145"/>
                <a:gd name="T71" fmla="*/ 324 h 577"/>
                <a:gd name="T72" fmla="*/ 108 w 145"/>
                <a:gd name="T73" fmla="*/ 288 h 577"/>
                <a:gd name="T74" fmla="*/ 96 w 145"/>
                <a:gd name="T75" fmla="*/ 312 h 5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"/>
                <a:gd name="T115" fmla="*/ 0 h 577"/>
                <a:gd name="T116" fmla="*/ 145 w 145"/>
                <a:gd name="T117" fmla="*/ 577 h 5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" h="577">
                  <a:moveTo>
                    <a:pt x="96" y="312"/>
                  </a:moveTo>
                  <a:lnTo>
                    <a:pt x="108" y="276"/>
                  </a:lnTo>
                  <a:lnTo>
                    <a:pt x="72" y="252"/>
                  </a:lnTo>
                  <a:lnTo>
                    <a:pt x="48" y="216"/>
                  </a:lnTo>
                  <a:lnTo>
                    <a:pt x="12" y="192"/>
                  </a:lnTo>
                  <a:lnTo>
                    <a:pt x="0" y="156"/>
                  </a:lnTo>
                  <a:lnTo>
                    <a:pt x="0" y="120"/>
                  </a:lnTo>
                  <a:lnTo>
                    <a:pt x="0" y="84"/>
                  </a:lnTo>
                  <a:lnTo>
                    <a:pt x="0" y="48"/>
                  </a:lnTo>
                  <a:lnTo>
                    <a:pt x="24" y="12"/>
                  </a:lnTo>
                  <a:lnTo>
                    <a:pt x="60" y="0"/>
                  </a:lnTo>
                  <a:lnTo>
                    <a:pt x="96" y="0"/>
                  </a:lnTo>
                  <a:lnTo>
                    <a:pt x="132" y="36"/>
                  </a:lnTo>
                  <a:lnTo>
                    <a:pt x="144" y="72"/>
                  </a:lnTo>
                  <a:lnTo>
                    <a:pt x="144" y="108"/>
                  </a:lnTo>
                  <a:lnTo>
                    <a:pt x="144" y="144"/>
                  </a:lnTo>
                  <a:lnTo>
                    <a:pt x="144" y="180"/>
                  </a:lnTo>
                  <a:lnTo>
                    <a:pt x="144" y="216"/>
                  </a:lnTo>
                  <a:lnTo>
                    <a:pt x="144" y="252"/>
                  </a:lnTo>
                  <a:lnTo>
                    <a:pt x="120" y="288"/>
                  </a:lnTo>
                  <a:lnTo>
                    <a:pt x="120" y="324"/>
                  </a:lnTo>
                  <a:lnTo>
                    <a:pt x="132" y="360"/>
                  </a:lnTo>
                  <a:lnTo>
                    <a:pt x="144" y="396"/>
                  </a:lnTo>
                  <a:lnTo>
                    <a:pt x="144" y="432"/>
                  </a:lnTo>
                  <a:lnTo>
                    <a:pt x="144" y="468"/>
                  </a:lnTo>
                  <a:lnTo>
                    <a:pt x="144" y="504"/>
                  </a:lnTo>
                  <a:lnTo>
                    <a:pt x="144" y="540"/>
                  </a:lnTo>
                  <a:lnTo>
                    <a:pt x="120" y="576"/>
                  </a:lnTo>
                  <a:lnTo>
                    <a:pt x="84" y="576"/>
                  </a:lnTo>
                  <a:lnTo>
                    <a:pt x="60" y="540"/>
                  </a:lnTo>
                  <a:lnTo>
                    <a:pt x="48" y="504"/>
                  </a:lnTo>
                  <a:lnTo>
                    <a:pt x="48" y="468"/>
                  </a:lnTo>
                  <a:lnTo>
                    <a:pt x="48" y="432"/>
                  </a:lnTo>
                  <a:lnTo>
                    <a:pt x="60" y="396"/>
                  </a:lnTo>
                  <a:lnTo>
                    <a:pt x="84" y="360"/>
                  </a:lnTo>
                  <a:lnTo>
                    <a:pt x="96" y="324"/>
                  </a:lnTo>
                  <a:lnTo>
                    <a:pt x="108" y="288"/>
                  </a:lnTo>
                  <a:lnTo>
                    <a:pt x="96" y="312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>
              <a:off x="336" y="1992"/>
              <a:ext cx="157" cy="577"/>
            </a:xfrm>
            <a:custGeom>
              <a:avLst/>
              <a:gdLst>
                <a:gd name="T0" fmla="*/ 48 w 157"/>
                <a:gd name="T1" fmla="*/ 264 h 577"/>
                <a:gd name="T2" fmla="*/ 12 w 157"/>
                <a:gd name="T3" fmla="*/ 252 h 577"/>
                <a:gd name="T4" fmla="*/ 0 w 157"/>
                <a:gd name="T5" fmla="*/ 216 h 577"/>
                <a:gd name="T6" fmla="*/ 0 w 157"/>
                <a:gd name="T7" fmla="*/ 180 h 577"/>
                <a:gd name="T8" fmla="*/ 0 w 157"/>
                <a:gd name="T9" fmla="*/ 144 h 577"/>
                <a:gd name="T10" fmla="*/ 0 w 157"/>
                <a:gd name="T11" fmla="*/ 108 h 577"/>
                <a:gd name="T12" fmla="*/ 0 w 157"/>
                <a:gd name="T13" fmla="*/ 72 h 577"/>
                <a:gd name="T14" fmla="*/ 0 w 157"/>
                <a:gd name="T15" fmla="*/ 36 h 577"/>
                <a:gd name="T16" fmla="*/ 36 w 157"/>
                <a:gd name="T17" fmla="*/ 12 h 577"/>
                <a:gd name="T18" fmla="*/ 72 w 157"/>
                <a:gd name="T19" fmla="*/ 0 h 577"/>
                <a:gd name="T20" fmla="*/ 108 w 157"/>
                <a:gd name="T21" fmla="*/ 0 h 577"/>
                <a:gd name="T22" fmla="*/ 132 w 157"/>
                <a:gd name="T23" fmla="*/ 36 h 577"/>
                <a:gd name="T24" fmla="*/ 156 w 157"/>
                <a:gd name="T25" fmla="*/ 72 h 577"/>
                <a:gd name="T26" fmla="*/ 156 w 157"/>
                <a:gd name="T27" fmla="*/ 108 h 577"/>
                <a:gd name="T28" fmla="*/ 156 w 157"/>
                <a:gd name="T29" fmla="*/ 144 h 577"/>
                <a:gd name="T30" fmla="*/ 144 w 157"/>
                <a:gd name="T31" fmla="*/ 180 h 577"/>
                <a:gd name="T32" fmla="*/ 108 w 157"/>
                <a:gd name="T33" fmla="*/ 204 h 577"/>
                <a:gd name="T34" fmla="*/ 96 w 157"/>
                <a:gd name="T35" fmla="*/ 240 h 577"/>
                <a:gd name="T36" fmla="*/ 84 w 157"/>
                <a:gd name="T37" fmla="*/ 276 h 577"/>
                <a:gd name="T38" fmla="*/ 84 w 157"/>
                <a:gd name="T39" fmla="*/ 312 h 577"/>
                <a:gd name="T40" fmla="*/ 84 w 157"/>
                <a:gd name="T41" fmla="*/ 348 h 577"/>
                <a:gd name="T42" fmla="*/ 96 w 157"/>
                <a:gd name="T43" fmla="*/ 384 h 577"/>
                <a:gd name="T44" fmla="*/ 120 w 157"/>
                <a:gd name="T45" fmla="*/ 420 h 577"/>
                <a:gd name="T46" fmla="*/ 132 w 157"/>
                <a:gd name="T47" fmla="*/ 456 h 577"/>
                <a:gd name="T48" fmla="*/ 144 w 157"/>
                <a:gd name="T49" fmla="*/ 492 h 577"/>
                <a:gd name="T50" fmla="*/ 144 w 157"/>
                <a:gd name="T51" fmla="*/ 528 h 577"/>
                <a:gd name="T52" fmla="*/ 144 w 157"/>
                <a:gd name="T53" fmla="*/ 564 h 577"/>
                <a:gd name="T54" fmla="*/ 108 w 157"/>
                <a:gd name="T55" fmla="*/ 564 h 577"/>
                <a:gd name="T56" fmla="*/ 72 w 157"/>
                <a:gd name="T57" fmla="*/ 576 h 577"/>
                <a:gd name="T58" fmla="*/ 36 w 157"/>
                <a:gd name="T59" fmla="*/ 564 h 577"/>
                <a:gd name="T60" fmla="*/ 12 w 157"/>
                <a:gd name="T61" fmla="*/ 528 h 577"/>
                <a:gd name="T62" fmla="*/ 12 w 157"/>
                <a:gd name="T63" fmla="*/ 492 h 577"/>
                <a:gd name="T64" fmla="*/ 12 w 157"/>
                <a:gd name="T65" fmla="*/ 456 h 577"/>
                <a:gd name="T66" fmla="*/ 12 w 157"/>
                <a:gd name="T67" fmla="*/ 420 h 577"/>
                <a:gd name="T68" fmla="*/ 12 w 157"/>
                <a:gd name="T69" fmla="*/ 384 h 577"/>
                <a:gd name="T70" fmla="*/ 24 w 157"/>
                <a:gd name="T71" fmla="*/ 348 h 577"/>
                <a:gd name="T72" fmla="*/ 36 w 157"/>
                <a:gd name="T73" fmla="*/ 312 h 577"/>
                <a:gd name="T74" fmla="*/ 36 w 157"/>
                <a:gd name="T75" fmla="*/ 276 h 577"/>
                <a:gd name="T76" fmla="*/ 48 w 157"/>
                <a:gd name="T77" fmla="*/ 264 h 5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7"/>
                <a:gd name="T118" fmla="*/ 0 h 577"/>
                <a:gd name="T119" fmla="*/ 157 w 157"/>
                <a:gd name="T120" fmla="*/ 577 h 5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7" h="577">
                  <a:moveTo>
                    <a:pt x="48" y="264"/>
                  </a:moveTo>
                  <a:lnTo>
                    <a:pt x="12" y="252"/>
                  </a:ln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0" y="72"/>
                  </a:lnTo>
                  <a:lnTo>
                    <a:pt x="0" y="36"/>
                  </a:lnTo>
                  <a:lnTo>
                    <a:pt x="36" y="12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32" y="36"/>
                  </a:lnTo>
                  <a:lnTo>
                    <a:pt x="156" y="72"/>
                  </a:lnTo>
                  <a:lnTo>
                    <a:pt x="156" y="108"/>
                  </a:lnTo>
                  <a:lnTo>
                    <a:pt x="156" y="144"/>
                  </a:lnTo>
                  <a:lnTo>
                    <a:pt x="144" y="180"/>
                  </a:lnTo>
                  <a:lnTo>
                    <a:pt x="108" y="204"/>
                  </a:lnTo>
                  <a:lnTo>
                    <a:pt x="96" y="240"/>
                  </a:lnTo>
                  <a:lnTo>
                    <a:pt x="84" y="276"/>
                  </a:lnTo>
                  <a:lnTo>
                    <a:pt x="84" y="312"/>
                  </a:lnTo>
                  <a:lnTo>
                    <a:pt x="84" y="348"/>
                  </a:lnTo>
                  <a:lnTo>
                    <a:pt x="96" y="384"/>
                  </a:lnTo>
                  <a:lnTo>
                    <a:pt x="120" y="420"/>
                  </a:lnTo>
                  <a:lnTo>
                    <a:pt x="132" y="456"/>
                  </a:lnTo>
                  <a:lnTo>
                    <a:pt x="144" y="492"/>
                  </a:lnTo>
                  <a:lnTo>
                    <a:pt x="144" y="528"/>
                  </a:lnTo>
                  <a:lnTo>
                    <a:pt x="144" y="564"/>
                  </a:lnTo>
                  <a:lnTo>
                    <a:pt x="108" y="564"/>
                  </a:lnTo>
                  <a:lnTo>
                    <a:pt x="72" y="576"/>
                  </a:lnTo>
                  <a:lnTo>
                    <a:pt x="36" y="564"/>
                  </a:lnTo>
                  <a:lnTo>
                    <a:pt x="12" y="528"/>
                  </a:lnTo>
                  <a:lnTo>
                    <a:pt x="12" y="492"/>
                  </a:lnTo>
                  <a:lnTo>
                    <a:pt x="12" y="456"/>
                  </a:lnTo>
                  <a:lnTo>
                    <a:pt x="12" y="420"/>
                  </a:lnTo>
                  <a:lnTo>
                    <a:pt x="12" y="384"/>
                  </a:lnTo>
                  <a:lnTo>
                    <a:pt x="24" y="348"/>
                  </a:lnTo>
                  <a:lnTo>
                    <a:pt x="36" y="312"/>
                  </a:lnTo>
                  <a:lnTo>
                    <a:pt x="36" y="276"/>
                  </a:lnTo>
                  <a:lnTo>
                    <a:pt x="48" y="264"/>
                  </a:lnTo>
                </a:path>
              </a:pathLst>
            </a:custGeom>
            <a:solidFill>
              <a:schemeClr val="accent1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248" y="2168"/>
              <a:ext cx="176" cy="224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>
              <a:off x="480" y="1992"/>
              <a:ext cx="145" cy="577"/>
            </a:xfrm>
            <a:custGeom>
              <a:avLst/>
              <a:gdLst>
                <a:gd name="T0" fmla="*/ 96 w 145"/>
                <a:gd name="T1" fmla="*/ 312 h 577"/>
                <a:gd name="T2" fmla="*/ 108 w 145"/>
                <a:gd name="T3" fmla="*/ 276 h 577"/>
                <a:gd name="T4" fmla="*/ 72 w 145"/>
                <a:gd name="T5" fmla="*/ 252 h 577"/>
                <a:gd name="T6" fmla="*/ 48 w 145"/>
                <a:gd name="T7" fmla="*/ 216 h 577"/>
                <a:gd name="T8" fmla="*/ 12 w 145"/>
                <a:gd name="T9" fmla="*/ 192 h 577"/>
                <a:gd name="T10" fmla="*/ 0 w 145"/>
                <a:gd name="T11" fmla="*/ 156 h 577"/>
                <a:gd name="T12" fmla="*/ 0 w 145"/>
                <a:gd name="T13" fmla="*/ 120 h 577"/>
                <a:gd name="T14" fmla="*/ 0 w 145"/>
                <a:gd name="T15" fmla="*/ 84 h 577"/>
                <a:gd name="T16" fmla="*/ 0 w 145"/>
                <a:gd name="T17" fmla="*/ 48 h 577"/>
                <a:gd name="T18" fmla="*/ 24 w 145"/>
                <a:gd name="T19" fmla="*/ 12 h 577"/>
                <a:gd name="T20" fmla="*/ 60 w 145"/>
                <a:gd name="T21" fmla="*/ 0 h 577"/>
                <a:gd name="T22" fmla="*/ 96 w 145"/>
                <a:gd name="T23" fmla="*/ 0 h 577"/>
                <a:gd name="T24" fmla="*/ 132 w 145"/>
                <a:gd name="T25" fmla="*/ 36 h 577"/>
                <a:gd name="T26" fmla="*/ 144 w 145"/>
                <a:gd name="T27" fmla="*/ 72 h 577"/>
                <a:gd name="T28" fmla="*/ 144 w 145"/>
                <a:gd name="T29" fmla="*/ 108 h 577"/>
                <a:gd name="T30" fmla="*/ 144 w 145"/>
                <a:gd name="T31" fmla="*/ 144 h 577"/>
                <a:gd name="T32" fmla="*/ 144 w 145"/>
                <a:gd name="T33" fmla="*/ 180 h 577"/>
                <a:gd name="T34" fmla="*/ 144 w 145"/>
                <a:gd name="T35" fmla="*/ 216 h 577"/>
                <a:gd name="T36" fmla="*/ 144 w 145"/>
                <a:gd name="T37" fmla="*/ 252 h 577"/>
                <a:gd name="T38" fmla="*/ 120 w 145"/>
                <a:gd name="T39" fmla="*/ 288 h 577"/>
                <a:gd name="T40" fmla="*/ 120 w 145"/>
                <a:gd name="T41" fmla="*/ 324 h 577"/>
                <a:gd name="T42" fmla="*/ 132 w 145"/>
                <a:gd name="T43" fmla="*/ 360 h 577"/>
                <a:gd name="T44" fmla="*/ 144 w 145"/>
                <a:gd name="T45" fmla="*/ 396 h 577"/>
                <a:gd name="T46" fmla="*/ 144 w 145"/>
                <a:gd name="T47" fmla="*/ 432 h 577"/>
                <a:gd name="T48" fmla="*/ 144 w 145"/>
                <a:gd name="T49" fmla="*/ 468 h 577"/>
                <a:gd name="T50" fmla="*/ 144 w 145"/>
                <a:gd name="T51" fmla="*/ 504 h 577"/>
                <a:gd name="T52" fmla="*/ 144 w 145"/>
                <a:gd name="T53" fmla="*/ 540 h 577"/>
                <a:gd name="T54" fmla="*/ 120 w 145"/>
                <a:gd name="T55" fmla="*/ 576 h 577"/>
                <a:gd name="T56" fmla="*/ 84 w 145"/>
                <a:gd name="T57" fmla="*/ 576 h 577"/>
                <a:gd name="T58" fmla="*/ 60 w 145"/>
                <a:gd name="T59" fmla="*/ 540 h 577"/>
                <a:gd name="T60" fmla="*/ 48 w 145"/>
                <a:gd name="T61" fmla="*/ 504 h 577"/>
                <a:gd name="T62" fmla="*/ 48 w 145"/>
                <a:gd name="T63" fmla="*/ 468 h 577"/>
                <a:gd name="T64" fmla="*/ 48 w 145"/>
                <a:gd name="T65" fmla="*/ 432 h 577"/>
                <a:gd name="T66" fmla="*/ 60 w 145"/>
                <a:gd name="T67" fmla="*/ 396 h 577"/>
                <a:gd name="T68" fmla="*/ 84 w 145"/>
                <a:gd name="T69" fmla="*/ 360 h 577"/>
                <a:gd name="T70" fmla="*/ 96 w 145"/>
                <a:gd name="T71" fmla="*/ 324 h 577"/>
                <a:gd name="T72" fmla="*/ 108 w 145"/>
                <a:gd name="T73" fmla="*/ 288 h 577"/>
                <a:gd name="T74" fmla="*/ 96 w 145"/>
                <a:gd name="T75" fmla="*/ 312 h 5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"/>
                <a:gd name="T115" fmla="*/ 0 h 577"/>
                <a:gd name="T116" fmla="*/ 145 w 145"/>
                <a:gd name="T117" fmla="*/ 577 h 5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" h="577">
                  <a:moveTo>
                    <a:pt x="96" y="312"/>
                  </a:moveTo>
                  <a:lnTo>
                    <a:pt x="108" y="276"/>
                  </a:lnTo>
                  <a:lnTo>
                    <a:pt x="72" y="252"/>
                  </a:lnTo>
                  <a:lnTo>
                    <a:pt x="48" y="216"/>
                  </a:lnTo>
                  <a:lnTo>
                    <a:pt x="12" y="192"/>
                  </a:lnTo>
                  <a:lnTo>
                    <a:pt x="0" y="156"/>
                  </a:lnTo>
                  <a:lnTo>
                    <a:pt x="0" y="120"/>
                  </a:lnTo>
                  <a:lnTo>
                    <a:pt x="0" y="84"/>
                  </a:lnTo>
                  <a:lnTo>
                    <a:pt x="0" y="48"/>
                  </a:lnTo>
                  <a:lnTo>
                    <a:pt x="24" y="12"/>
                  </a:lnTo>
                  <a:lnTo>
                    <a:pt x="60" y="0"/>
                  </a:lnTo>
                  <a:lnTo>
                    <a:pt x="96" y="0"/>
                  </a:lnTo>
                  <a:lnTo>
                    <a:pt x="132" y="36"/>
                  </a:lnTo>
                  <a:lnTo>
                    <a:pt x="144" y="72"/>
                  </a:lnTo>
                  <a:lnTo>
                    <a:pt x="144" y="108"/>
                  </a:lnTo>
                  <a:lnTo>
                    <a:pt x="144" y="144"/>
                  </a:lnTo>
                  <a:lnTo>
                    <a:pt x="144" y="180"/>
                  </a:lnTo>
                  <a:lnTo>
                    <a:pt x="144" y="216"/>
                  </a:lnTo>
                  <a:lnTo>
                    <a:pt x="144" y="252"/>
                  </a:lnTo>
                  <a:lnTo>
                    <a:pt x="120" y="288"/>
                  </a:lnTo>
                  <a:lnTo>
                    <a:pt x="120" y="324"/>
                  </a:lnTo>
                  <a:lnTo>
                    <a:pt x="132" y="360"/>
                  </a:lnTo>
                  <a:lnTo>
                    <a:pt x="144" y="396"/>
                  </a:lnTo>
                  <a:lnTo>
                    <a:pt x="144" y="432"/>
                  </a:lnTo>
                  <a:lnTo>
                    <a:pt x="144" y="468"/>
                  </a:lnTo>
                  <a:lnTo>
                    <a:pt x="144" y="504"/>
                  </a:lnTo>
                  <a:lnTo>
                    <a:pt x="144" y="540"/>
                  </a:lnTo>
                  <a:lnTo>
                    <a:pt x="120" y="576"/>
                  </a:lnTo>
                  <a:lnTo>
                    <a:pt x="84" y="576"/>
                  </a:lnTo>
                  <a:lnTo>
                    <a:pt x="60" y="540"/>
                  </a:lnTo>
                  <a:lnTo>
                    <a:pt x="48" y="504"/>
                  </a:lnTo>
                  <a:lnTo>
                    <a:pt x="48" y="468"/>
                  </a:lnTo>
                  <a:lnTo>
                    <a:pt x="48" y="432"/>
                  </a:lnTo>
                  <a:lnTo>
                    <a:pt x="60" y="396"/>
                  </a:lnTo>
                  <a:lnTo>
                    <a:pt x="84" y="360"/>
                  </a:lnTo>
                  <a:lnTo>
                    <a:pt x="96" y="324"/>
                  </a:lnTo>
                  <a:lnTo>
                    <a:pt x="108" y="288"/>
                  </a:lnTo>
                  <a:lnTo>
                    <a:pt x="96" y="312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>
              <a:off x="624" y="1992"/>
              <a:ext cx="157" cy="577"/>
            </a:xfrm>
            <a:custGeom>
              <a:avLst/>
              <a:gdLst>
                <a:gd name="T0" fmla="*/ 48 w 157"/>
                <a:gd name="T1" fmla="*/ 264 h 577"/>
                <a:gd name="T2" fmla="*/ 12 w 157"/>
                <a:gd name="T3" fmla="*/ 252 h 577"/>
                <a:gd name="T4" fmla="*/ 0 w 157"/>
                <a:gd name="T5" fmla="*/ 216 h 577"/>
                <a:gd name="T6" fmla="*/ 0 w 157"/>
                <a:gd name="T7" fmla="*/ 180 h 577"/>
                <a:gd name="T8" fmla="*/ 0 w 157"/>
                <a:gd name="T9" fmla="*/ 144 h 577"/>
                <a:gd name="T10" fmla="*/ 0 w 157"/>
                <a:gd name="T11" fmla="*/ 108 h 577"/>
                <a:gd name="T12" fmla="*/ 0 w 157"/>
                <a:gd name="T13" fmla="*/ 72 h 577"/>
                <a:gd name="T14" fmla="*/ 0 w 157"/>
                <a:gd name="T15" fmla="*/ 36 h 577"/>
                <a:gd name="T16" fmla="*/ 36 w 157"/>
                <a:gd name="T17" fmla="*/ 12 h 577"/>
                <a:gd name="T18" fmla="*/ 72 w 157"/>
                <a:gd name="T19" fmla="*/ 0 h 577"/>
                <a:gd name="T20" fmla="*/ 108 w 157"/>
                <a:gd name="T21" fmla="*/ 0 h 577"/>
                <a:gd name="T22" fmla="*/ 132 w 157"/>
                <a:gd name="T23" fmla="*/ 36 h 577"/>
                <a:gd name="T24" fmla="*/ 156 w 157"/>
                <a:gd name="T25" fmla="*/ 72 h 577"/>
                <a:gd name="T26" fmla="*/ 156 w 157"/>
                <a:gd name="T27" fmla="*/ 108 h 577"/>
                <a:gd name="T28" fmla="*/ 156 w 157"/>
                <a:gd name="T29" fmla="*/ 144 h 577"/>
                <a:gd name="T30" fmla="*/ 144 w 157"/>
                <a:gd name="T31" fmla="*/ 180 h 577"/>
                <a:gd name="T32" fmla="*/ 108 w 157"/>
                <a:gd name="T33" fmla="*/ 204 h 577"/>
                <a:gd name="T34" fmla="*/ 96 w 157"/>
                <a:gd name="T35" fmla="*/ 240 h 577"/>
                <a:gd name="T36" fmla="*/ 84 w 157"/>
                <a:gd name="T37" fmla="*/ 276 h 577"/>
                <a:gd name="T38" fmla="*/ 84 w 157"/>
                <a:gd name="T39" fmla="*/ 312 h 577"/>
                <a:gd name="T40" fmla="*/ 84 w 157"/>
                <a:gd name="T41" fmla="*/ 348 h 577"/>
                <a:gd name="T42" fmla="*/ 96 w 157"/>
                <a:gd name="T43" fmla="*/ 384 h 577"/>
                <a:gd name="T44" fmla="*/ 120 w 157"/>
                <a:gd name="T45" fmla="*/ 420 h 577"/>
                <a:gd name="T46" fmla="*/ 132 w 157"/>
                <a:gd name="T47" fmla="*/ 456 h 577"/>
                <a:gd name="T48" fmla="*/ 144 w 157"/>
                <a:gd name="T49" fmla="*/ 492 h 577"/>
                <a:gd name="T50" fmla="*/ 144 w 157"/>
                <a:gd name="T51" fmla="*/ 528 h 577"/>
                <a:gd name="T52" fmla="*/ 144 w 157"/>
                <a:gd name="T53" fmla="*/ 564 h 577"/>
                <a:gd name="T54" fmla="*/ 108 w 157"/>
                <a:gd name="T55" fmla="*/ 564 h 577"/>
                <a:gd name="T56" fmla="*/ 72 w 157"/>
                <a:gd name="T57" fmla="*/ 576 h 577"/>
                <a:gd name="T58" fmla="*/ 36 w 157"/>
                <a:gd name="T59" fmla="*/ 564 h 577"/>
                <a:gd name="T60" fmla="*/ 12 w 157"/>
                <a:gd name="T61" fmla="*/ 528 h 577"/>
                <a:gd name="T62" fmla="*/ 12 w 157"/>
                <a:gd name="T63" fmla="*/ 492 h 577"/>
                <a:gd name="T64" fmla="*/ 12 w 157"/>
                <a:gd name="T65" fmla="*/ 456 h 577"/>
                <a:gd name="T66" fmla="*/ 12 w 157"/>
                <a:gd name="T67" fmla="*/ 420 h 577"/>
                <a:gd name="T68" fmla="*/ 12 w 157"/>
                <a:gd name="T69" fmla="*/ 384 h 577"/>
                <a:gd name="T70" fmla="*/ 24 w 157"/>
                <a:gd name="T71" fmla="*/ 348 h 577"/>
                <a:gd name="T72" fmla="*/ 36 w 157"/>
                <a:gd name="T73" fmla="*/ 312 h 577"/>
                <a:gd name="T74" fmla="*/ 36 w 157"/>
                <a:gd name="T75" fmla="*/ 276 h 577"/>
                <a:gd name="T76" fmla="*/ 48 w 157"/>
                <a:gd name="T77" fmla="*/ 264 h 5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7"/>
                <a:gd name="T118" fmla="*/ 0 h 577"/>
                <a:gd name="T119" fmla="*/ 157 w 157"/>
                <a:gd name="T120" fmla="*/ 577 h 5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7" h="577">
                  <a:moveTo>
                    <a:pt x="48" y="264"/>
                  </a:moveTo>
                  <a:lnTo>
                    <a:pt x="12" y="252"/>
                  </a:ln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0" y="72"/>
                  </a:lnTo>
                  <a:lnTo>
                    <a:pt x="0" y="36"/>
                  </a:lnTo>
                  <a:lnTo>
                    <a:pt x="36" y="12"/>
                  </a:lnTo>
                  <a:lnTo>
                    <a:pt x="72" y="0"/>
                  </a:lnTo>
                  <a:lnTo>
                    <a:pt x="108" y="0"/>
                  </a:lnTo>
                  <a:lnTo>
                    <a:pt x="132" y="36"/>
                  </a:lnTo>
                  <a:lnTo>
                    <a:pt x="156" y="72"/>
                  </a:lnTo>
                  <a:lnTo>
                    <a:pt x="156" y="108"/>
                  </a:lnTo>
                  <a:lnTo>
                    <a:pt x="156" y="144"/>
                  </a:lnTo>
                  <a:lnTo>
                    <a:pt x="144" y="180"/>
                  </a:lnTo>
                  <a:lnTo>
                    <a:pt x="108" y="204"/>
                  </a:lnTo>
                  <a:lnTo>
                    <a:pt x="96" y="240"/>
                  </a:lnTo>
                  <a:lnTo>
                    <a:pt x="84" y="276"/>
                  </a:lnTo>
                  <a:lnTo>
                    <a:pt x="84" y="312"/>
                  </a:lnTo>
                  <a:lnTo>
                    <a:pt x="84" y="348"/>
                  </a:lnTo>
                  <a:lnTo>
                    <a:pt x="96" y="384"/>
                  </a:lnTo>
                  <a:lnTo>
                    <a:pt x="120" y="420"/>
                  </a:lnTo>
                  <a:lnTo>
                    <a:pt x="132" y="456"/>
                  </a:lnTo>
                  <a:lnTo>
                    <a:pt x="144" y="492"/>
                  </a:lnTo>
                  <a:lnTo>
                    <a:pt x="144" y="528"/>
                  </a:lnTo>
                  <a:lnTo>
                    <a:pt x="144" y="564"/>
                  </a:lnTo>
                  <a:lnTo>
                    <a:pt x="108" y="564"/>
                  </a:lnTo>
                  <a:lnTo>
                    <a:pt x="72" y="576"/>
                  </a:lnTo>
                  <a:lnTo>
                    <a:pt x="36" y="564"/>
                  </a:lnTo>
                  <a:lnTo>
                    <a:pt x="12" y="528"/>
                  </a:lnTo>
                  <a:lnTo>
                    <a:pt x="12" y="492"/>
                  </a:lnTo>
                  <a:lnTo>
                    <a:pt x="12" y="456"/>
                  </a:lnTo>
                  <a:lnTo>
                    <a:pt x="12" y="420"/>
                  </a:lnTo>
                  <a:lnTo>
                    <a:pt x="12" y="384"/>
                  </a:lnTo>
                  <a:lnTo>
                    <a:pt x="24" y="348"/>
                  </a:lnTo>
                  <a:lnTo>
                    <a:pt x="36" y="312"/>
                  </a:lnTo>
                  <a:lnTo>
                    <a:pt x="36" y="276"/>
                  </a:lnTo>
                  <a:lnTo>
                    <a:pt x="48" y="264"/>
                  </a:lnTo>
                </a:path>
              </a:pathLst>
            </a:custGeom>
            <a:solidFill>
              <a:schemeClr val="hlink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36" y="2168"/>
              <a:ext cx="176" cy="224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Line 30"/>
            <p:cNvSpPr>
              <a:spLocks noChangeShapeType="1"/>
            </p:cNvSpPr>
            <p:nvPr/>
          </p:nvSpPr>
          <p:spPr bwMode="auto">
            <a:xfrm>
              <a:off x="2128" y="3264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>
              <a:off x="3136" y="3264"/>
              <a:ext cx="30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Rectangle 32"/>
            <p:cNvSpPr>
              <a:spLocks noChangeArrowheads="1"/>
            </p:cNvSpPr>
            <p:nvPr/>
          </p:nvSpPr>
          <p:spPr bwMode="auto">
            <a:xfrm>
              <a:off x="903" y="3140"/>
              <a:ext cx="842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/>
                <a:t>hair color</a:t>
              </a:r>
            </a:p>
            <a:p>
              <a:r>
                <a:rPr lang="en-US" sz="2000" b="1"/>
                <a:t>    locus</a:t>
              </a:r>
            </a:p>
          </p:txBody>
        </p:sp>
        <p:sp>
          <p:nvSpPr>
            <p:cNvPr id="15393" name="Line 33"/>
            <p:cNvSpPr>
              <a:spLocks noChangeShapeType="1"/>
            </p:cNvSpPr>
            <p:nvPr/>
          </p:nvSpPr>
          <p:spPr bwMode="auto">
            <a:xfrm>
              <a:off x="1736" y="32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4" name="Rectangle 34"/>
            <p:cNvSpPr>
              <a:spLocks noChangeArrowheads="1"/>
            </p:cNvSpPr>
            <p:nvPr/>
          </p:nvSpPr>
          <p:spPr bwMode="auto">
            <a:xfrm>
              <a:off x="3831" y="3164"/>
              <a:ext cx="842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b="1"/>
                <a:t>hair color</a:t>
              </a:r>
            </a:p>
            <a:p>
              <a:r>
                <a:rPr lang="en-US" sz="2000" b="1"/>
                <a:t>   locus</a:t>
              </a:r>
            </a:p>
          </p:txBody>
        </p:sp>
        <p:sp>
          <p:nvSpPr>
            <p:cNvPr id="15395" name="Line 35"/>
            <p:cNvSpPr>
              <a:spLocks noChangeShapeType="1"/>
            </p:cNvSpPr>
            <p:nvPr/>
          </p:nvSpPr>
          <p:spPr bwMode="auto">
            <a:xfrm>
              <a:off x="3560" y="3264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/>
              <a:t>History of Genetics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Genetic Terms:</a:t>
            </a:r>
          </a:p>
          <a:p>
            <a:r>
              <a:rPr lang="en-US" sz="2400" dirty="0" smtClean="0"/>
              <a:t>Dominant – ___________________________________ (           )</a:t>
            </a:r>
          </a:p>
          <a:p>
            <a:r>
              <a:rPr lang="en-US" sz="2400" dirty="0" smtClean="0"/>
              <a:t>Recessive – __________________________________ (              )</a:t>
            </a:r>
          </a:p>
          <a:p>
            <a:r>
              <a:rPr lang="en-US" sz="2400" dirty="0" smtClean="0"/>
              <a:t>Phenotype – _________________________________ (              )</a:t>
            </a:r>
          </a:p>
          <a:p>
            <a:r>
              <a:rPr lang="en-US" sz="2400" dirty="0" smtClean="0"/>
              <a:t>Genotype –	 _______________________________(                    )</a:t>
            </a:r>
          </a:p>
          <a:p>
            <a:r>
              <a:rPr lang="en-US" sz="2400" dirty="0" smtClean="0"/>
              <a:t>Homozygous – _____________________________ (                   )</a:t>
            </a:r>
          </a:p>
          <a:p>
            <a:r>
              <a:rPr lang="en-US" sz="2400" dirty="0" smtClean="0"/>
              <a:t>Heterozygous – _________________________________(          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Example:  T=tall   and   t=short</a:t>
            </a:r>
          </a:p>
          <a:p>
            <a:pPr>
              <a:buNone/>
            </a:pPr>
            <a:r>
              <a:rPr lang="en-US" sz="2400" dirty="0" smtClean="0"/>
              <a:t>	Homozygous tall __________________</a:t>
            </a:r>
          </a:p>
          <a:p>
            <a:pPr>
              <a:buNone/>
            </a:pPr>
            <a:r>
              <a:rPr lang="en-US" sz="2400" dirty="0" smtClean="0"/>
              <a:t>	Homozygous short ________________</a:t>
            </a:r>
          </a:p>
          <a:p>
            <a:pPr>
              <a:buNone/>
            </a:pPr>
            <a:r>
              <a:rPr lang="en-US" sz="2400" dirty="0" smtClean="0"/>
              <a:t>	Heterozygous tall _________________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152400" y="152400"/>
            <a:ext cx="4343400" cy="42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Since you have 2 </a:t>
            </a:r>
            <a:r>
              <a:rPr lang="en-US" sz="2000" dirty="0" smtClean="0"/>
              <a:t>alleles (different versions of a gene) </a:t>
            </a:r>
            <a:r>
              <a:rPr lang="en-US" sz="2000" dirty="0"/>
              <a:t>for each gene, you have 2 </a:t>
            </a:r>
            <a:r>
              <a:rPr lang="en-US" sz="2000" dirty="0" smtClean="0"/>
              <a:t>letters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TT </a:t>
            </a:r>
            <a:r>
              <a:rPr lang="en-US" sz="2000" dirty="0">
                <a:sym typeface="Wingdings" pitchFamily="2" charset="2"/>
              </a:rPr>
              <a:t> homozygous dominant (Tall)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 err="1">
                <a:sym typeface="Wingdings" pitchFamily="2" charset="2"/>
              </a:rPr>
              <a:t>t</a:t>
            </a:r>
            <a:r>
              <a:rPr lang="en-US" sz="2000" dirty="0" err="1" smtClean="0">
                <a:sym typeface="Wingdings" pitchFamily="2" charset="2"/>
              </a:rPr>
              <a:t>t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 homozygous recessive (short)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Tt  heterozygous (tall)</a:t>
            </a:r>
          </a:p>
          <a:p>
            <a:endParaRPr lang="en-US" sz="2000" dirty="0">
              <a:sym typeface="Wingdings" pitchFamily="2" charset="2"/>
            </a:endParaRPr>
          </a:p>
          <a:p>
            <a:r>
              <a:rPr lang="en-US" sz="2000" i="1" dirty="0">
                <a:sym typeface="Wingdings" pitchFamily="2" charset="2"/>
              </a:rPr>
              <a:t>Big letter ALWAYS wins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sz="2000" u="sng" dirty="0">
                <a:sym typeface="Wingdings" pitchFamily="2" charset="2"/>
              </a:rPr>
              <a:t>Genotype	Phenotype</a:t>
            </a:r>
          </a:p>
        </p:txBody>
      </p:sp>
      <p:cxnSp>
        <p:nvCxnSpPr>
          <p:cNvPr id="38915" name="Straight Connector 3"/>
          <p:cNvCxnSpPr>
            <a:cxnSpLocks noChangeShapeType="1"/>
          </p:cNvCxnSpPr>
          <p:nvPr/>
        </p:nvCxnSpPr>
        <p:spPr bwMode="auto">
          <a:xfrm rot="5400000">
            <a:off x="915194" y="4876006"/>
            <a:ext cx="1676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" name="TextBox 5"/>
          <p:cNvSpPr txBox="1"/>
          <p:nvPr/>
        </p:nvSpPr>
        <p:spPr>
          <a:xfrm>
            <a:off x="4800600" y="152400"/>
            <a:ext cx="4114800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How do you predict what offspring will look like?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b="1" dirty="0" smtClean="0">
                <a:sym typeface="Wingdings" pitchFamily="2" charset="2"/>
              </a:rPr>
              <a:t>Punnett Square </a:t>
            </a:r>
            <a:r>
              <a:rPr lang="en-US" dirty="0" smtClean="0">
                <a:sym typeface="Wingdings" pitchFamily="2" charset="2"/>
              </a:rPr>
              <a:t>- </a:t>
            </a:r>
            <a:r>
              <a:rPr lang="en-US" u="sng" dirty="0" smtClean="0">
                <a:sym typeface="Wingdings" pitchFamily="2" charset="2"/>
              </a:rPr>
              <a:t>___________________</a:t>
            </a:r>
            <a:br>
              <a:rPr lang="en-US" u="sng" dirty="0" smtClean="0">
                <a:sym typeface="Wingdings" pitchFamily="2" charset="2"/>
              </a:rPr>
            </a:br>
            <a:r>
              <a:rPr lang="en-US" u="sng" dirty="0" smtClean="0">
                <a:sym typeface="Wingdings" pitchFamily="2" charset="2"/>
              </a:rPr>
              <a:t>__________________________________</a:t>
            </a:r>
            <a:endParaRPr lang="en-US" u="sng" dirty="0">
              <a:sym typeface="Wingdings" pitchFamily="2" charset="2"/>
            </a:endParaRPr>
          </a:p>
          <a:p>
            <a:pPr>
              <a:defRPr/>
            </a:pPr>
            <a:endParaRPr lang="en-US" b="1" dirty="0" smtClean="0">
              <a:sym typeface="Wingdings" pitchFamily="2" charset="2"/>
            </a:endParaRPr>
          </a:p>
          <a:p>
            <a:pPr>
              <a:defRPr/>
            </a:pPr>
            <a:r>
              <a:rPr lang="en-US" b="1" dirty="0" smtClean="0">
                <a:sym typeface="Wingdings" pitchFamily="2" charset="2"/>
              </a:rPr>
              <a:t>Example:</a:t>
            </a:r>
            <a:endParaRPr lang="en-US" b="1" dirty="0">
              <a:sym typeface="Wingdings" pitchFamily="2" charset="2"/>
            </a:endParaRPr>
          </a:p>
          <a:p>
            <a:pPr>
              <a:defRPr/>
            </a:pPr>
            <a:r>
              <a:rPr lang="en-US" i="1" dirty="0" smtClean="0">
                <a:sym typeface="Wingdings" pitchFamily="2" charset="2"/>
              </a:rPr>
              <a:t>T=Tall  	t = short</a:t>
            </a:r>
            <a:endParaRPr lang="en-US" i="1" dirty="0">
              <a:sym typeface="Wingdings" pitchFamily="2" charset="2"/>
            </a:endParaRP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Mom </a:t>
            </a:r>
            <a:r>
              <a:rPr lang="en-US" dirty="0" smtClean="0">
                <a:sym typeface="Wingdings" pitchFamily="2" charset="2"/>
              </a:rPr>
              <a:t>– Tt	</a:t>
            </a:r>
            <a:r>
              <a:rPr lang="en-US" dirty="0">
                <a:sym typeface="Wingdings" pitchFamily="2" charset="2"/>
              </a:rPr>
              <a:t>	Dad- </a:t>
            </a:r>
            <a:r>
              <a:rPr lang="en-US" dirty="0" smtClean="0">
                <a:sym typeface="Wingdings" pitchFamily="2" charset="2"/>
              </a:rPr>
              <a:t>Tt</a:t>
            </a:r>
            <a:endParaRPr lang="en-US" dirty="0">
              <a:sym typeface="Wingdings" pitchFamily="2" charset="2"/>
            </a:endParaRP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	</a:t>
            </a:r>
            <a:endParaRPr lang="en-US" dirty="0" smtClean="0">
              <a:sym typeface="Wingdings" pitchFamily="2" charset="2"/>
            </a:endParaRPr>
          </a:p>
          <a:p>
            <a:pPr>
              <a:defRPr/>
            </a:pPr>
            <a:r>
              <a:rPr lang="en-US" dirty="0" smtClean="0">
                <a:sym typeface="Wingdings" pitchFamily="2" charset="2"/>
              </a:rPr>
              <a:t>Cross </a:t>
            </a:r>
            <a:r>
              <a:rPr lang="en-US" dirty="0">
                <a:sym typeface="Wingdings" pitchFamily="2" charset="2"/>
              </a:rPr>
              <a:t>parents</a:t>
            </a:r>
          </a:p>
          <a:p>
            <a:pPr>
              <a:defRPr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______            </a:t>
            </a:r>
            <a:r>
              <a:rPr lang="en-US" dirty="0">
                <a:sym typeface="Wingdings" pitchFamily="2" charset="2"/>
              </a:rPr>
              <a:t>x 	</a:t>
            </a:r>
            <a:r>
              <a:rPr lang="en-US" dirty="0" smtClean="0">
                <a:sym typeface="Wingdings" pitchFamily="2" charset="2"/>
              </a:rPr>
              <a:t>_______</a:t>
            </a:r>
            <a:r>
              <a:rPr lang="en-US" dirty="0">
                <a:sym typeface="Wingdings" pitchFamily="2" charset="2"/>
              </a:rPr>
              <a:t>			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sym typeface="Wingdings" pitchFamily="2" charset="2"/>
              </a:rPr>
              <a:t>Draw box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sym typeface="Wingdings" pitchFamily="2" charset="2"/>
              </a:rPr>
              <a:t>Put mom gametes </a:t>
            </a:r>
            <a:r>
              <a:rPr lang="en-US" dirty="0" smtClean="0">
                <a:sym typeface="Wingdings" pitchFamily="2" charset="2"/>
              </a:rPr>
              <a:t>on </a:t>
            </a:r>
            <a:r>
              <a:rPr lang="en-US" dirty="0">
                <a:sym typeface="Wingdings" pitchFamily="2" charset="2"/>
              </a:rPr>
              <a:t>top. Put Dad gametes on side.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sym typeface="Wingdings" pitchFamily="2" charset="2"/>
              </a:rPr>
              <a:t>Fill in box with a letter from each parent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dirty="0">
                <a:sym typeface="Wingdings" pitchFamily="2" charset="2"/>
              </a:rPr>
              <a:t>Analyze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934200" y="5486400"/>
          <a:ext cx="1447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"/>
                <a:gridCol w="723900"/>
              </a:tblGrid>
              <a:tr h="60960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657600" y="609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Genotype Ratio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5334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Phenotype Ratio</a:t>
            </a:r>
            <a:r>
              <a:rPr lang="en-US" dirty="0" smtClean="0"/>
              <a:t>: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477000" y="5562600"/>
            <a:ext cx="3810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663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12" grpId="0"/>
      <p:bldP spid="14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838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Gregor Mendel – </a:t>
            </a:r>
            <a:r>
              <a:rPr lang="en-US" sz="2400" b="1" dirty="0" smtClean="0"/>
              <a:t>________________________________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200" dirty="0" smtClean="0"/>
              <a:t>1.  Studied _____________________________</a:t>
            </a:r>
          </a:p>
          <a:p>
            <a:r>
              <a:rPr lang="en-US" sz="2200" dirty="0" smtClean="0"/>
              <a:t> 2.  He wanted to find out how traits were passed from ___________ to ______________________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3622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200" b="1" dirty="0" smtClean="0"/>
              <a:t>Mendels Experiments: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Experiment:</a:t>
            </a:r>
          </a:p>
          <a:p>
            <a:r>
              <a:rPr lang="en-US" sz="2200" dirty="0" smtClean="0"/>
              <a:t>       1.  _______________________________Ex. Purple flowering plant </a:t>
            </a:r>
          </a:p>
          <a:p>
            <a:r>
              <a:rPr lang="en-US" sz="2200" dirty="0" smtClean="0"/>
              <a:t>            and a white flowering plant. </a:t>
            </a:r>
          </a:p>
          <a:p>
            <a:r>
              <a:rPr lang="en-US" sz="2200" dirty="0" smtClean="0"/>
              <a:t>        2.  This experiment produced __________________________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114800"/>
            <a:ext cx="861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Experiment:</a:t>
            </a:r>
          </a:p>
          <a:p>
            <a:r>
              <a:rPr lang="en-US" sz="2200" dirty="0" smtClean="0"/>
              <a:t>        1.  Crossed two of the ____________________from experiment #1.</a:t>
            </a:r>
          </a:p>
          <a:p>
            <a:r>
              <a:rPr lang="en-US" sz="2200" dirty="0" smtClean="0"/>
              <a:t>        2.  Experiment produced _______________&amp; ______________plants</a:t>
            </a:r>
            <a:endParaRPr lang="en-US" dirty="0"/>
          </a:p>
        </p:txBody>
      </p:sp>
      <p:grpSp>
        <p:nvGrpSpPr>
          <p:cNvPr id="2" name="Group 14"/>
          <p:cNvGrpSpPr/>
          <p:nvPr/>
        </p:nvGrpSpPr>
        <p:grpSpPr>
          <a:xfrm>
            <a:off x="533400" y="5257800"/>
            <a:ext cx="3810000" cy="1754326"/>
            <a:chOff x="533400" y="5257800"/>
            <a:chExt cx="3810000" cy="1754326"/>
          </a:xfrm>
        </p:grpSpPr>
        <p:sp>
          <p:nvSpPr>
            <p:cNvPr id="8" name="TextBox 7"/>
            <p:cNvSpPr txBox="1"/>
            <p:nvPr/>
          </p:nvSpPr>
          <p:spPr>
            <a:xfrm>
              <a:off x="533400" y="5257800"/>
              <a:ext cx="3810000" cy="17543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Purple x White 	(P generation)</a:t>
              </a:r>
            </a:p>
            <a:p>
              <a:endParaRPr lang="en-US" dirty="0" smtClean="0"/>
            </a:p>
            <a:p>
              <a:r>
                <a:rPr lang="en-US" dirty="0" smtClean="0"/>
                <a:t>All Purple Offspring	  (F1 generation)</a:t>
              </a:r>
            </a:p>
            <a:p>
              <a:endParaRPr lang="en-US" dirty="0" smtClean="0"/>
            </a:p>
            <a:p>
              <a:r>
                <a:rPr lang="en-US" dirty="0" smtClean="0"/>
                <a:t>¾ purple and ¼ white flowers  (F2)</a:t>
              </a:r>
            </a:p>
            <a:p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1143794" y="5714206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1143794" y="6247606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495800" y="5380672"/>
            <a:ext cx="46482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Conclusions:</a:t>
            </a:r>
          </a:p>
          <a:p>
            <a:pPr marL="342900" indent="-342900">
              <a:buAutoNum type="arabicPeriod"/>
            </a:pPr>
            <a:r>
              <a:rPr lang="en-US" dirty="0" smtClean="0"/>
              <a:t>__________________________________</a:t>
            </a:r>
          </a:p>
          <a:p>
            <a:pPr marL="342900" indent="-342900">
              <a:buAutoNum type="arabicPeriod"/>
            </a:pPr>
            <a:r>
              <a:rPr lang="en-US" dirty="0" smtClean="0"/>
              <a:t>__________________________________</a:t>
            </a:r>
          </a:p>
          <a:p>
            <a:pPr marL="342900" indent="-342900">
              <a:buAutoNum type="arabicPeriod"/>
            </a:pPr>
            <a:r>
              <a:rPr lang="en-US" dirty="0" smtClean="0"/>
              <a:t>__________________________________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228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Mendelian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Genetics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/>
              <a:t>Meiosis and Sexual Reproduction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1"/>
            <a:ext cx="8458200" cy="761999"/>
          </a:xfrm>
        </p:spPr>
        <p:txBody>
          <a:bodyPr>
            <a:noAutofit/>
          </a:bodyPr>
          <a:lstStyle/>
          <a:p>
            <a:r>
              <a:rPr lang="en-US" sz="2200" dirty="0" smtClean="0"/>
              <a:t>Sexual Reproduction requires meiosis to make gametes which join together during fertilization</a:t>
            </a:r>
          </a:p>
          <a:p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5800" y="2057400"/>
            <a:ext cx="349439" cy="1600200"/>
            <a:chOff x="685800" y="2057400"/>
            <a:chExt cx="349439" cy="1600200"/>
          </a:xfrm>
        </p:grpSpPr>
        <p:sp>
          <p:nvSpPr>
            <p:cNvPr id="4" name="Oval 3"/>
            <p:cNvSpPr/>
            <p:nvPr/>
          </p:nvSpPr>
          <p:spPr>
            <a:xfrm>
              <a:off x="685800" y="2286000"/>
              <a:ext cx="228600" cy="304800"/>
            </a:xfrm>
            <a:prstGeom prst="ellipse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rot="5400000" flipH="1" flipV="1">
              <a:off x="794522" y="2101078"/>
              <a:ext cx="284396" cy="19703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lus 13"/>
            <p:cNvSpPr/>
            <p:nvPr/>
          </p:nvSpPr>
          <p:spPr>
            <a:xfrm>
              <a:off x="685800" y="3276600"/>
              <a:ext cx="228600" cy="381000"/>
            </a:xfrm>
            <a:prstGeom prst="mathPlu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5800" y="3048000"/>
              <a:ext cx="2286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95400" y="2057400"/>
            <a:ext cx="1828800" cy="1969532"/>
            <a:chOff x="1295400" y="2057400"/>
            <a:chExt cx="1828800" cy="1969532"/>
          </a:xfrm>
        </p:grpSpPr>
        <p:sp>
          <p:nvSpPr>
            <p:cNvPr id="16" name="Oval 15"/>
            <p:cNvSpPr/>
            <p:nvPr/>
          </p:nvSpPr>
          <p:spPr>
            <a:xfrm>
              <a:off x="1447800" y="2057400"/>
              <a:ext cx="8382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1447800" y="3048000"/>
              <a:ext cx="8382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00200" y="2133600"/>
              <a:ext cx="53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46</a:t>
              </a:r>
              <a:endParaRPr lang="en-US" sz="2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0200" y="3124200"/>
              <a:ext cx="53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46</a:t>
              </a:r>
              <a:endParaRPr lang="en-US" sz="22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95400" y="26670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Diploid Somatic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1600" y="3657600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Diploid Somatic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438400" y="2286000"/>
            <a:ext cx="1828800" cy="1068388"/>
            <a:chOff x="2438400" y="2286000"/>
            <a:chExt cx="1828800" cy="1068388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438400" y="2286000"/>
              <a:ext cx="18288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2438400" y="3352800"/>
              <a:ext cx="17526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124200" y="2514600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Meiosis Occurs</a:t>
              </a:r>
              <a:endParaRPr lang="en-US" dirty="0"/>
            </a:p>
          </p:txBody>
        </p:sp>
        <p:cxnSp>
          <p:nvCxnSpPr>
            <p:cNvPr id="37" name="Straight Arrow Connector 36"/>
            <p:cNvCxnSpPr>
              <a:stCxn id="35" idx="0"/>
            </p:cNvCxnSpPr>
            <p:nvPr/>
          </p:nvCxnSpPr>
          <p:spPr>
            <a:xfrm rot="5400000" flipH="1" flipV="1">
              <a:off x="3752850" y="2305050"/>
              <a:ext cx="152400" cy="2667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6200000" flipH="1">
              <a:off x="3657600" y="3124200"/>
              <a:ext cx="152400" cy="152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191000" y="1905000"/>
            <a:ext cx="1524000" cy="2045732"/>
            <a:chOff x="4191000" y="1905000"/>
            <a:chExt cx="1524000" cy="2045732"/>
          </a:xfrm>
        </p:grpSpPr>
        <p:grpSp>
          <p:nvGrpSpPr>
            <p:cNvPr id="31" name="Group 30"/>
            <p:cNvGrpSpPr/>
            <p:nvPr/>
          </p:nvGrpSpPr>
          <p:grpSpPr>
            <a:xfrm>
              <a:off x="4191000" y="1905000"/>
              <a:ext cx="990599" cy="735687"/>
              <a:chOff x="2971801" y="1905000"/>
              <a:chExt cx="990599" cy="735687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352800" y="2209800"/>
                <a:ext cx="609600" cy="381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2971801" y="1905000"/>
                <a:ext cx="457200" cy="381000"/>
              </a:xfrm>
              <a:custGeom>
                <a:avLst/>
                <a:gdLst>
                  <a:gd name="connsiteX0" fmla="*/ 0 w 327378"/>
                  <a:gd name="connsiteY0" fmla="*/ 0 h 259644"/>
                  <a:gd name="connsiteX1" fmla="*/ 45156 w 327378"/>
                  <a:gd name="connsiteY1" fmla="*/ 11288 h 259644"/>
                  <a:gd name="connsiteX2" fmla="*/ 124178 w 327378"/>
                  <a:gd name="connsiteY2" fmla="*/ 22577 h 259644"/>
                  <a:gd name="connsiteX3" fmla="*/ 146756 w 327378"/>
                  <a:gd name="connsiteY3" fmla="*/ 90311 h 259644"/>
                  <a:gd name="connsiteX4" fmla="*/ 169333 w 327378"/>
                  <a:gd name="connsiteY4" fmla="*/ 124177 h 259644"/>
                  <a:gd name="connsiteX5" fmla="*/ 270933 w 327378"/>
                  <a:gd name="connsiteY5" fmla="*/ 146755 h 259644"/>
                  <a:gd name="connsiteX6" fmla="*/ 293511 w 327378"/>
                  <a:gd name="connsiteY6" fmla="*/ 180622 h 259644"/>
                  <a:gd name="connsiteX7" fmla="*/ 293511 w 327378"/>
                  <a:gd name="connsiteY7" fmla="*/ 248355 h 259644"/>
                  <a:gd name="connsiteX8" fmla="*/ 327378 w 327378"/>
                  <a:gd name="connsiteY8" fmla="*/ 259644 h 25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378" h="259644">
                    <a:moveTo>
                      <a:pt x="0" y="0"/>
                    </a:moveTo>
                    <a:cubicBezTo>
                      <a:pt x="15052" y="3763"/>
                      <a:pt x="29891" y="8513"/>
                      <a:pt x="45156" y="11288"/>
                    </a:cubicBezTo>
                    <a:cubicBezTo>
                      <a:pt x="71335" y="16048"/>
                      <a:pt x="103175" y="6241"/>
                      <a:pt x="124178" y="22577"/>
                    </a:cubicBezTo>
                    <a:cubicBezTo>
                      <a:pt x="142964" y="37188"/>
                      <a:pt x="133555" y="70509"/>
                      <a:pt x="146756" y="90311"/>
                    </a:cubicBezTo>
                    <a:cubicBezTo>
                      <a:pt x="154282" y="101600"/>
                      <a:pt x="158739" y="115702"/>
                      <a:pt x="169333" y="124177"/>
                    </a:cubicBezTo>
                    <a:cubicBezTo>
                      <a:pt x="183960" y="135878"/>
                      <a:pt x="270239" y="146639"/>
                      <a:pt x="270933" y="146755"/>
                    </a:cubicBezTo>
                    <a:cubicBezTo>
                      <a:pt x="278459" y="158044"/>
                      <a:pt x="291280" y="167239"/>
                      <a:pt x="293511" y="180622"/>
                    </a:cubicBezTo>
                    <a:cubicBezTo>
                      <a:pt x="299532" y="216747"/>
                      <a:pt x="257386" y="212230"/>
                      <a:pt x="293511" y="248355"/>
                    </a:cubicBezTo>
                    <a:cubicBezTo>
                      <a:pt x="301925" y="256769"/>
                      <a:pt x="327378" y="259644"/>
                      <a:pt x="327378" y="259644"/>
                    </a:cubicBezTo>
                  </a:path>
                </a:pathLst>
              </a:cu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352800" y="2209800"/>
                <a:ext cx="533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23</a:t>
                </a:r>
                <a:endParaRPr lang="en-US" sz="22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495800" y="3124200"/>
              <a:ext cx="609600" cy="430887"/>
              <a:chOff x="3276600" y="3124200"/>
              <a:chExt cx="609600" cy="430887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276600" y="3124200"/>
                <a:ext cx="609600" cy="381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352800" y="3124200"/>
                <a:ext cx="533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23</a:t>
                </a:r>
                <a:endParaRPr lang="en-US" sz="2200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267200" y="26670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Haploid Sperm </a:t>
              </a:r>
              <a:endParaRPr lang="en-US" sz="1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19600" y="35814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Haploid Egg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34000" y="2438400"/>
            <a:ext cx="2209800" cy="914400"/>
            <a:chOff x="5334000" y="2438400"/>
            <a:chExt cx="2209800" cy="9144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5334000" y="2438400"/>
              <a:ext cx="2209800" cy="304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5334000" y="3124200"/>
              <a:ext cx="21336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791200" y="2590800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Fertilization Occurs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391400" y="2590800"/>
            <a:ext cx="1524000" cy="1055132"/>
            <a:chOff x="7391400" y="2590800"/>
            <a:chExt cx="1524000" cy="1055132"/>
          </a:xfrm>
        </p:grpSpPr>
        <p:sp>
          <p:nvSpPr>
            <p:cNvPr id="54" name="Oval 53"/>
            <p:cNvSpPr/>
            <p:nvPr/>
          </p:nvSpPr>
          <p:spPr>
            <a:xfrm>
              <a:off x="7696200" y="2590800"/>
              <a:ext cx="914400" cy="609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924800" y="2743200"/>
              <a:ext cx="53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46</a:t>
              </a:r>
              <a:endParaRPr lang="en-US" sz="2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91400" y="32766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Diploid Zygote</a:t>
              </a:r>
              <a:endParaRPr lang="en-US" dirty="0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228600" y="51054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 Requires male and female gametes and is usually a slower process than asexual reproduction.  </a:t>
            </a:r>
            <a:endParaRPr lang="en-US" sz="2200" dirty="0"/>
          </a:p>
        </p:txBody>
      </p:sp>
      <p:sp>
        <p:nvSpPr>
          <p:cNvPr id="48" name="Oval 47"/>
          <p:cNvSpPr/>
          <p:nvPr/>
        </p:nvSpPr>
        <p:spPr>
          <a:xfrm>
            <a:off x="7696200" y="5410200"/>
            <a:ext cx="9144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446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56" idx="2"/>
          </p:cNvCxnSpPr>
          <p:nvPr/>
        </p:nvCxnSpPr>
        <p:spPr>
          <a:xfrm rot="5400000">
            <a:off x="7347466" y="4451866"/>
            <a:ext cx="161186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flipH="1">
            <a:off x="7086600" y="426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696200" y="6019800"/>
            <a:ext cx="90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Embryo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924800" y="5562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9" grpId="0"/>
      <p:bldP spid="48" grpId="0" animBg="1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Meiosis I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Cell Division process that makes the </a:t>
            </a:r>
            <a:r>
              <a:rPr lang="en-US" sz="2400" u="sng" dirty="0" smtClean="0"/>
              <a:t>gametes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8" name="Picture 7" descr="Meiosis I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919" y="2670920"/>
            <a:ext cx="5037038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1295400"/>
            <a:ext cx="5181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Prophase I: </a:t>
            </a: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-Chromatids pair with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homologous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pair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forms a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tetrad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Crossing over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occurs – sections of DNA exchanged </a:t>
            </a: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 between homologous pairs.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3200400"/>
            <a:ext cx="518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Metaphase I: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Tetrads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line up in the middle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4267200"/>
            <a:ext cx="5181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Anaphase I: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Homologous pairs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separate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7200" y="1752600"/>
            <a:ext cx="1676400" cy="369332"/>
            <a:chOff x="457200" y="1752600"/>
            <a:chExt cx="1676400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457200" y="1752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Tetrad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143000" y="1981200"/>
              <a:ext cx="9906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3733800" y="5257800"/>
            <a:ext cx="5181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Telophase I: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Cell has identical chromatids still paired</a:t>
            </a:r>
          </a:p>
          <a:p>
            <a:pPr>
              <a:buFontTx/>
              <a:buChar char="-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Cytokinesis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cell divides into two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3" grpId="0" animBg="1"/>
      <p:bldP spid="14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9234D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Prophase 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777240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52400" y="1600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sz="3200"/>
              <a:t> 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1585913" y="2119313"/>
            <a:ext cx="5583237" cy="3430587"/>
            <a:chOff x="999" y="1335"/>
            <a:chExt cx="3517" cy="2161"/>
          </a:xfrm>
        </p:grpSpPr>
        <p:sp>
          <p:nvSpPr>
            <p:cNvPr id="19462" name="Oval 5"/>
            <p:cNvSpPr>
              <a:spLocks noChangeArrowheads="1"/>
            </p:cNvSpPr>
            <p:nvPr/>
          </p:nvSpPr>
          <p:spPr bwMode="auto">
            <a:xfrm>
              <a:off x="1928" y="1400"/>
              <a:ext cx="1952" cy="20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Rectangle 6"/>
            <p:cNvSpPr>
              <a:spLocks noChangeArrowheads="1"/>
            </p:cNvSpPr>
            <p:nvPr/>
          </p:nvSpPr>
          <p:spPr bwMode="auto">
            <a:xfrm>
              <a:off x="3700" y="2404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Rectangle 7"/>
            <p:cNvSpPr>
              <a:spLocks noChangeArrowheads="1"/>
            </p:cNvSpPr>
            <p:nvPr/>
          </p:nvSpPr>
          <p:spPr bwMode="auto">
            <a:xfrm>
              <a:off x="2020" y="235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Rectangle 8"/>
            <p:cNvSpPr>
              <a:spLocks noChangeArrowheads="1"/>
            </p:cNvSpPr>
            <p:nvPr/>
          </p:nvSpPr>
          <p:spPr bwMode="auto">
            <a:xfrm>
              <a:off x="3652" y="2308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6" name="Rectangle 9"/>
            <p:cNvSpPr>
              <a:spLocks noChangeArrowheads="1"/>
            </p:cNvSpPr>
            <p:nvPr/>
          </p:nvSpPr>
          <p:spPr bwMode="auto">
            <a:xfrm>
              <a:off x="2068" y="250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Freeform 10"/>
            <p:cNvSpPr>
              <a:spLocks/>
            </p:cNvSpPr>
            <p:nvPr/>
          </p:nvSpPr>
          <p:spPr bwMode="auto">
            <a:xfrm>
              <a:off x="2532" y="258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Freeform 11"/>
            <p:cNvSpPr>
              <a:spLocks/>
            </p:cNvSpPr>
            <p:nvPr/>
          </p:nvSpPr>
          <p:spPr bwMode="auto">
            <a:xfrm>
              <a:off x="2676" y="258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Oval 12"/>
            <p:cNvSpPr>
              <a:spLocks noChangeArrowheads="1"/>
            </p:cNvSpPr>
            <p:nvPr/>
          </p:nvSpPr>
          <p:spPr bwMode="auto">
            <a:xfrm>
              <a:off x="2644" y="2788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0" name="Freeform 13"/>
            <p:cNvSpPr>
              <a:spLocks/>
            </p:cNvSpPr>
            <p:nvPr/>
          </p:nvSpPr>
          <p:spPr bwMode="auto">
            <a:xfrm>
              <a:off x="2964" y="195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Freeform 14"/>
            <p:cNvSpPr>
              <a:spLocks/>
            </p:cNvSpPr>
            <p:nvPr/>
          </p:nvSpPr>
          <p:spPr bwMode="auto">
            <a:xfrm>
              <a:off x="3108" y="19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Oval 15"/>
            <p:cNvSpPr>
              <a:spLocks noChangeArrowheads="1"/>
            </p:cNvSpPr>
            <p:nvPr/>
          </p:nvSpPr>
          <p:spPr bwMode="auto">
            <a:xfrm>
              <a:off x="3076" y="216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3" name="Rectangle 16"/>
            <p:cNvSpPr>
              <a:spLocks noChangeArrowheads="1"/>
            </p:cNvSpPr>
            <p:nvPr/>
          </p:nvSpPr>
          <p:spPr bwMode="auto">
            <a:xfrm>
              <a:off x="3495" y="1431"/>
              <a:ext cx="1021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centrioles</a:t>
              </a:r>
            </a:p>
          </p:txBody>
        </p:sp>
        <p:sp>
          <p:nvSpPr>
            <p:cNvPr id="19474" name="Rectangle 17"/>
            <p:cNvSpPr>
              <a:spLocks noChangeArrowheads="1"/>
            </p:cNvSpPr>
            <p:nvPr/>
          </p:nvSpPr>
          <p:spPr bwMode="auto">
            <a:xfrm>
              <a:off x="999" y="1335"/>
              <a:ext cx="125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dirty="0">
                  <a:solidFill>
                    <a:srgbClr val="9234DB"/>
                  </a:solidFill>
                </a:rPr>
                <a:t>spindle fiber</a:t>
              </a:r>
            </a:p>
          </p:txBody>
        </p:sp>
        <p:sp>
          <p:nvSpPr>
            <p:cNvPr id="19475" name="Line 18"/>
            <p:cNvSpPr>
              <a:spLocks noChangeShapeType="1"/>
            </p:cNvSpPr>
            <p:nvPr/>
          </p:nvSpPr>
          <p:spPr bwMode="auto">
            <a:xfrm flipH="1">
              <a:off x="2012" y="2644"/>
              <a:ext cx="56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6" name="Line 19"/>
            <p:cNvSpPr>
              <a:spLocks noChangeShapeType="1"/>
            </p:cNvSpPr>
            <p:nvPr/>
          </p:nvSpPr>
          <p:spPr bwMode="auto">
            <a:xfrm flipH="1">
              <a:off x="1964" y="2548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7" name="Line 20"/>
            <p:cNvSpPr>
              <a:spLocks noChangeShapeType="1"/>
            </p:cNvSpPr>
            <p:nvPr/>
          </p:nvSpPr>
          <p:spPr bwMode="auto">
            <a:xfrm>
              <a:off x="1924" y="244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8" name="Line 21"/>
            <p:cNvSpPr>
              <a:spLocks noChangeShapeType="1"/>
            </p:cNvSpPr>
            <p:nvPr/>
          </p:nvSpPr>
          <p:spPr bwMode="auto">
            <a:xfrm>
              <a:off x="1972" y="226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Line 22"/>
            <p:cNvSpPr>
              <a:spLocks noChangeShapeType="1"/>
            </p:cNvSpPr>
            <p:nvPr/>
          </p:nvSpPr>
          <p:spPr bwMode="auto">
            <a:xfrm flipV="1">
              <a:off x="2064" y="220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0" name="Line 23"/>
            <p:cNvSpPr>
              <a:spLocks noChangeShapeType="1"/>
            </p:cNvSpPr>
            <p:nvPr/>
          </p:nvSpPr>
          <p:spPr bwMode="auto">
            <a:xfrm flipV="1">
              <a:off x="3744" y="215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Line 24"/>
            <p:cNvSpPr>
              <a:spLocks noChangeShapeType="1"/>
            </p:cNvSpPr>
            <p:nvPr/>
          </p:nvSpPr>
          <p:spPr bwMode="auto">
            <a:xfrm flipV="1">
              <a:off x="3796" y="2252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Line 25"/>
            <p:cNvSpPr>
              <a:spLocks noChangeShapeType="1"/>
            </p:cNvSpPr>
            <p:nvPr/>
          </p:nvSpPr>
          <p:spPr bwMode="auto">
            <a:xfrm>
              <a:off x="3796" y="240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Line 26"/>
            <p:cNvSpPr>
              <a:spLocks noChangeShapeType="1"/>
            </p:cNvSpPr>
            <p:nvPr/>
          </p:nvSpPr>
          <p:spPr bwMode="auto">
            <a:xfrm>
              <a:off x="3796" y="2500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Line 27"/>
            <p:cNvSpPr>
              <a:spLocks noChangeShapeType="1"/>
            </p:cNvSpPr>
            <p:nvPr/>
          </p:nvSpPr>
          <p:spPr bwMode="auto">
            <a:xfrm>
              <a:off x="3744" y="259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7" name="Freeform 30"/>
            <p:cNvSpPr>
              <a:spLocks/>
            </p:cNvSpPr>
            <p:nvPr/>
          </p:nvSpPr>
          <p:spPr bwMode="auto">
            <a:xfrm>
              <a:off x="2724" y="195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Freeform 31"/>
            <p:cNvSpPr>
              <a:spLocks/>
            </p:cNvSpPr>
            <p:nvPr/>
          </p:nvSpPr>
          <p:spPr bwMode="auto">
            <a:xfrm>
              <a:off x="2868" y="19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Oval 32"/>
            <p:cNvSpPr>
              <a:spLocks noChangeArrowheads="1"/>
            </p:cNvSpPr>
            <p:nvPr/>
          </p:nvSpPr>
          <p:spPr bwMode="auto">
            <a:xfrm>
              <a:off x="2836" y="216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Freeform 33"/>
            <p:cNvSpPr>
              <a:spLocks/>
            </p:cNvSpPr>
            <p:nvPr/>
          </p:nvSpPr>
          <p:spPr bwMode="auto">
            <a:xfrm>
              <a:off x="2772" y="258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Freeform 34"/>
            <p:cNvSpPr>
              <a:spLocks/>
            </p:cNvSpPr>
            <p:nvPr/>
          </p:nvSpPr>
          <p:spPr bwMode="auto">
            <a:xfrm>
              <a:off x="2916" y="258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Oval 35"/>
            <p:cNvSpPr>
              <a:spLocks noChangeArrowheads="1"/>
            </p:cNvSpPr>
            <p:nvPr/>
          </p:nvSpPr>
          <p:spPr bwMode="auto">
            <a:xfrm>
              <a:off x="2884" y="2788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Line 36"/>
            <p:cNvSpPr>
              <a:spLocks noChangeShapeType="1"/>
            </p:cNvSpPr>
            <p:nvPr/>
          </p:nvSpPr>
          <p:spPr bwMode="auto">
            <a:xfrm flipV="1">
              <a:off x="2164" y="2204"/>
              <a:ext cx="712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4" name="Line 37"/>
            <p:cNvSpPr>
              <a:spLocks noChangeShapeType="1"/>
            </p:cNvSpPr>
            <p:nvPr/>
          </p:nvSpPr>
          <p:spPr bwMode="auto">
            <a:xfrm flipH="1" flipV="1">
              <a:off x="3116" y="2204"/>
              <a:ext cx="48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Line 38"/>
            <p:cNvSpPr>
              <a:spLocks noChangeShapeType="1"/>
            </p:cNvSpPr>
            <p:nvPr/>
          </p:nvSpPr>
          <p:spPr bwMode="auto">
            <a:xfrm flipV="1">
              <a:off x="2932" y="2444"/>
              <a:ext cx="760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6" name="Line 39"/>
            <p:cNvSpPr>
              <a:spLocks noChangeShapeType="1"/>
            </p:cNvSpPr>
            <p:nvPr/>
          </p:nvSpPr>
          <p:spPr bwMode="auto">
            <a:xfrm>
              <a:off x="2164" y="2548"/>
              <a:ext cx="520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7" name="Line 40"/>
            <p:cNvSpPr>
              <a:spLocks noChangeShapeType="1"/>
            </p:cNvSpPr>
            <p:nvPr/>
          </p:nvSpPr>
          <p:spPr bwMode="auto">
            <a:xfrm>
              <a:off x="1880" y="1592"/>
              <a:ext cx="608" cy="7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Line 41"/>
            <p:cNvSpPr>
              <a:spLocks noChangeShapeType="1"/>
            </p:cNvSpPr>
            <p:nvPr/>
          </p:nvSpPr>
          <p:spPr bwMode="auto">
            <a:xfrm flipV="1">
              <a:off x="3656" y="1624"/>
              <a:ext cx="80" cy="6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9234D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Metaphase I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4478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sz="3200"/>
              <a:t>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52400" y="1600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</a:pPr>
            <a:r>
              <a:rPr lang="en-US" sz="3200"/>
              <a:t> 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2819400" y="1752600"/>
            <a:ext cx="3105150" cy="4624388"/>
            <a:chOff x="388" y="1156"/>
            <a:chExt cx="1956" cy="2913"/>
          </a:xfrm>
        </p:grpSpPr>
        <p:sp>
          <p:nvSpPr>
            <p:cNvPr id="21544" name="Oval 5"/>
            <p:cNvSpPr>
              <a:spLocks noChangeArrowheads="1"/>
            </p:cNvSpPr>
            <p:nvPr/>
          </p:nvSpPr>
          <p:spPr bwMode="auto">
            <a:xfrm>
              <a:off x="392" y="1352"/>
              <a:ext cx="1952" cy="20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Rectangle 6"/>
            <p:cNvSpPr>
              <a:spLocks noChangeArrowheads="1"/>
            </p:cNvSpPr>
            <p:nvPr/>
          </p:nvSpPr>
          <p:spPr bwMode="auto">
            <a:xfrm>
              <a:off x="2164" y="235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6" name="Rectangle 7"/>
            <p:cNvSpPr>
              <a:spLocks noChangeArrowheads="1"/>
            </p:cNvSpPr>
            <p:nvPr/>
          </p:nvSpPr>
          <p:spPr bwMode="auto">
            <a:xfrm>
              <a:off x="484" y="2308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Rectangle 8"/>
            <p:cNvSpPr>
              <a:spLocks noChangeArrowheads="1"/>
            </p:cNvSpPr>
            <p:nvPr/>
          </p:nvSpPr>
          <p:spPr bwMode="auto">
            <a:xfrm>
              <a:off x="2116" y="226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8" name="Rectangle 9"/>
            <p:cNvSpPr>
              <a:spLocks noChangeArrowheads="1"/>
            </p:cNvSpPr>
            <p:nvPr/>
          </p:nvSpPr>
          <p:spPr bwMode="auto">
            <a:xfrm>
              <a:off x="532" y="2452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9" name="Freeform 10"/>
            <p:cNvSpPr>
              <a:spLocks/>
            </p:cNvSpPr>
            <p:nvPr/>
          </p:nvSpPr>
          <p:spPr bwMode="auto">
            <a:xfrm>
              <a:off x="1092" y="253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Freeform 11"/>
            <p:cNvSpPr>
              <a:spLocks/>
            </p:cNvSpPr>
            <p:nvPr/>
          </p:nvSpPr>
          <p:spPr bwMode="auto">
            <a:xfrm>
              <a:off x="1236" y="253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Oval 12"/>
            <p:cNvSpPr>
              <a:spLocks noChangeArrowheads="1"/>
            </p:cNvSpPr>
            <p:nvPr/>
          </p:nvSpPr>
          <p:spPr bwMode="auto">
            <a:xfrm>
              <a:off x="1204" y="2740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2" name="Freeform 13"/>
            <p:cNvSpPr>
              <a:spLocks/>
            </p:cNvSpPr>
            <p:nvPr/>
          </p:nvSpPr>
          <p:spPr bwMode="auto">
            <a:xfrm>
              <a:off x="1332" y="195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14"/>
            <p:cNvSpPr>
              <a:spLocks/>
            </p:cNvSpPr>
            <p:nvPr/>
          </p:nvSpPr>
          <p:spPr bwMode="auto">
            <a:xfrm>
              <a:off x="1476" y="19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Oval 15"/>
            <p:cNvSpPr>
              <a:spLocks noChangeArrowheads="1"/>
            </p:cNvSpPr>
            <p:nvPr/>
          </p:nvSpPr>
          <p:spPr bwMode="auto">
            <a:xfrm>
              <a:off x="1444" y="216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5" name="Line 16"/>
            <p:cNvSpPr>
              <a:spLocks noChangeShapeType="1"/>
            </p:cNvSpPr>
            <p:nvPr/>
          </p:nvSpPr>
          <p:spPr bwMode="auto">
            <a:xfrm flipH="1">
              <a:off x="476" y="2596"/>
              <a:ext cx="56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6" name="Line 17"/>
            <p:cNvSpPr>
              <a:spLocks noChangeShapeType="1"/>
            </p:cNvSpPr>
            <p:nvPr/>
          </p:nvSpPr>
          <p:spPr bwMode="auto">
            <a:xfrm flipH="1">
              <a:off x="428" y="2500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7" name="Line 18"/>
            <p:cNvSpPr>
              <a:spLocks noChangeShapeType="1"/>
            </p:cNvSpPr>
            <p:nvPr/>
          </p:nvSpPr>
          <p:spPr bwMode="auto">
            <a:xfrm>
              <a:off x="388" y="2400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8" name="Line 19"/>
            <p:cNvSpPr>
              <a:spLocks noChangeShapeType="1"/>
            </p:cNvSpPr>
            <p:nvPr/>
          </p:nvSpPr>
          <p:spPr bwMode="auto">
            <a:xfrm>
              <a:off x="436" y="2212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9" name="Line 20"/>
            <p:cNvSpPr>
              <a:spLocks noChangeShapeType="1"/>
            </p:cNvSpPr>
            <p:nvPr/>
          </p:nvSpPr>
          <p:spPr bwMode="auto">
            <a:xfrm flipV="1">
              <a:off x="528" y="2156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0" name="Line 21"/>
            <p:cNvSpPr>
              <a:spLocks noChangeShapeType="1"/>
            </p:cNvSpPr>
            <p:nvPr/>
          </p:nvSpPr>
          <p:spPr bwMode="auto">
            <a:xfrm flipV="1">
              <a:off x="2208" y="2108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1" name="Line 22"/>
            <p:cNvSpPr>
              <a:spLocks noChangeShapeType="1"/>
            </p:cNvSpPr>
            <p:nvPr/>
          </p:nvSpPr>
          <p:spPr bwMode="auto">
            <a:xfrm flipV="1">
              <a:off x="2260" y="2204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2" name="Line 23"/>
            <p:cNvSpPr>
              <a:spLocks noChangeShapeType="1"/>
            </p:cNvSpPr>
            <p:nvPr/>
          </p:nvSpPr>
          <p:spPr bwMode="auto">
            <a:xfrm>
              <a:off x="2260" y="2352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3" name="Line 24"/>
            <p:cNvSpPr>
              <a:spLocks noChangeShapeType="1"/>
            </p:cNvSpPr>
            <p:nvPr/>
          </p:nvSpPr>
          <p:spPr bwMode="auto">
            <a:xfrm>
              <a:off x="2260" y="2452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4" name="Line 25"/>
            <p:cNvSpPr>
              <a:spLocks noChangeShapeType="1"/>
            </p:cNvSpPr>
            <p:nvPr/>
          </p:nvSpPr>
          <p:spPr bwMode="auto">
            <a:xfrm>
              <a:off x="2208" y="2548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5" name="Freeform 26"/>
            <p:cNvSpPr>
              <a:spLocks/>
            </p:cNvSpPr>
            <p:nvPr/>
          </p:nvSpPr>
          <p:spPr bwMode="auto">
            <a:xfrm>
              <a:off x="1092" y="1956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27"/>
            <p:cNvSpPr>
              <a:spLocks/>
            </p:cNvSpPr>
            <p:nvPr/>
          </p:nvSpPr>
          <p:spPr bwMode="auto">
            <a:xfrm>
              <a:off x="1236" y="1956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Oval 28"/>
            <p:cNvSpPr>
              <a:spLocks noChangeArrowheads="1"/>
            </p:cNvSpPr>
            <p:nvPr/>
          </p:nvSpPr>
          <p:spPr bwMode="auto">
            <a:xfrm>
              <a:off x="1204" y="2164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8" name="Freeform 29"/>
            <p:cNvSpPr>
              <a:spLocks/>
            </p:cNvSpPr>
            <p:nvPr/>
          </p:nvSpPr>
          <p:spPr bwMode="auto">
            <a:xfrm>
              <a:off x="1332" y="2532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30"/>
            <p:cNvSpPr>
              <a:spLocks/>
            </p:cNvSpPr>
            <p:nvPr/>
          </p:nvSpPr>
          <p:spPr bwMode="auto">
            <a:xfrm>
              <a:off x="1476" y="2532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Oval 31"/>
            <p:cNvSpPr>
              <a:spLocks noChangeArrowheads="1"/>
            </p:cNvSpPr>
            <p:nvPr/>
          </p:nvSpPr>
          <p:spPr bwMode="auto">
            <a:xfrm>
              <a:off x="1444" y="2740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1" name="Rectangle 32"/>
            <p:cNvSpPr>
              <a:spLocks noChangeArrowheads="1"/>
            </p:cNvSpPr>
            <p:nvPr/>
          </p:nvSpPr>
          <p:spPr bwMode="auto">
            <a:xfrm>
              <a:off x="615" y="3783"/>
              <a:ext cx="161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b="1" dirty="0"/>
                <a:t>metaphase plate</a:t>
              </a:r>
            </a:p>
          </p:txBody>
        </p:sp>
        <p:sp>
          <p:nvSpPr>
            <p:cNvPr id="21572" name="Line 33"/>
            <p:cNvSpPr>
              <a:spLocks noChangeShapeType="1"/>
            </p:cNvSpPr>
            <p:nvPr/>
          </p:nvSpPr>
          <p:spPr bwMode="auto">
            <a:xfrm>
              <a:off x="1344" y="1156"/>
              <a:ext cx="0" cy="2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4" name="Line 64"/>
            <p:cNvSpPr>
              <a:spLocks noChangeShapeType="1"/>
            </p:cNvSpPr>
            <p:nvPr/>
          </p:nvSpPr>
          <p:spPr bwMode="auto">
            <a:xfrm>
              <a:off x="628" y="2500"/>
              <a:ext cx="616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5" name="Line 65"/>
            <p:cNvSpPr>
              <a:spLocks noChangeShapeType="1"/>
            </p:cNvSpPr>
            <p:nvPr/>
          </p:nvSpPr>
          <p:spPr bwMode="auto">
            <a:xfrm flipV="1">
              <a:off x="532" y="2204"/>
              <a:ext cx="712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6" name="Line 66"/>
            <p:cNvSpPr>
              <a:spLocks noChangeShapeType="1"/>
            </p:cNvSpPr>
            <p:nvPr/>
          </p:nvSpPr>
          <p:spPr bwMode="auto">
            <a:xfrm flipH="1" flipV="1">
              <a:off x="1484" y="2204"/>
              <a:ext cx="584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7" name="Line 67"/>
            <p:cNvSpPr>
              <a:spLocks noChangeShapeType="1"/>
            </p:cNvSpPr>
            <p:nvPr/>
          </p:nvSpPr>
          <p:spPr bwMode="auto">
            <a:xfrm flipH="1">
              <a:off x="1484" y="2404"/>
              <a:ext cx="632" cy="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rgbClr val="9234D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Anaphase I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451100" y="2298700"/>
            <a:ext cx="4241800" cy="3327400"/>
            <a:chOff x="1544" y="1448"/>
            <a:chExt cx="2672" cy="2096"/>
          </a:xfrm>
        </p:grpSpPr>
        <p:sp>
          <p:nvSpPr>
            <p:cNvPr id="23556" name="Oval 3"/>
            <p:cNvSpPr>
              <a:spLocks noChangeArrowheads="1"/>
            </p:cNvSpPr>
            <p:nvPr/>
          </p:nvSpPr>
          <p:spPr bwMode="auto">
            <a:xfrm>
              <a:off x="1544" y="1448"/>
              <a:ext cx="2672" cy="20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7" name="Rectangle 4"/>
            <p:cNvSpPr>
              <a:spLocks noChangeArrowheads="1"/>
            </p:cNvSpPr>
            <p:nvPr/>
          </p:nvSpPr>
          <p:spPr bwMode="auto">
            <a:xfrm>
              <a:off x="3988" y="2452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8" name="Rectangle 5"/>
            <p:cNvSpPr>
              <a:spLocks noChangeArrowheads="1"/>
            </p:cNvSpPr>
            <p:nvPr/>
          </p:nvSpPr>
          <p:spPr bwMode="auto">
            <a:xfrm>
              <a:off x="1684" y="2356"/>
              <a:ext cx="40" cy="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Rectangle 6"/>
            <p:cNvSpPr>
              <a:spLocks noChangeArrowheads="1"/>
            </p:cNvSpPr>
            <p:nvPr/>
          </p:nvSpPr>
          <p:spPr bwMode="auto">
            <a:xfrm>
              <a:off x="3940" y="2356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0" name="Rectangle 7"/>
            <p:cNvSpPr>
              <a:spLocks noChangeArrowheads="1"/>
            </p:cNvSpPr>
            <p:nvPr/>
          </p:nvSpPr>
          <p:spPr bwMode="auto">
            <a:xfrm>
              <a:off x="1684" y="2500"/>
              <a:ext cx="88" cy="4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1" name="Freeform 8"/>
            <p:cNvSpPr>
              <a:spLocks/>
            </p:cNvSpPr>
            <p:nvPr/>
          </p:nvSpPr>
          <p:spPr bwMode="auto">
            <a:xfrm>
              <a:off x="2196" y="2580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9"/>
            <p:cNvSpPr>
              <a:spLocks/>
            </p:cNvSpPr>
            <p:nvPr/>
          </p:nvSpPr>
          <p:spPr bwMode="auto">
            <a:xfrm>
              <a:off x="2340" y="2580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Oval 10"/>
            <p:cNvSpPr>
              <a:spLocks noChangeArrowheads="1"/>
            </p:cNvSpPr>
            <p:nvPr/>
          </p:nvSpPr>
          <p:spPr bwMode="auto">
            <a:xfrm>
              <a:off x="2308" y="2788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4" name="Freeform 11"/>
            <p:cNvSpPr>
              <a:spLocks/>
            </p:cNvSpPr>
            <p:nvPr/>
          </p:nvSpPr>
          <p:spPr bwMode="auto">
            <a:xfrm>
              <a:off x="3156" y="200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12"/>
            <p:cNvSpPr>
              <a:spLocks/>
            </p:cNvSpPr>
            <p:nvPr/>
          </p:nvSpPr>
          <p:spPr bwMode="auto">
            <a:xfrm>
              <a:off x="3300" y="200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Oval 13"/>
            <p:cNvSpPr>
              <a:spLocks noChangeArrowheads="1"/>
            </p:cNvSpPr>
            <p:nvPr/>
          </p:nvSpPr>
          <p:spPr bwMode="auto">
            <a:xfrm>
              <a:off x="3268" y="221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14"/>
            <p:cNvSpPr>
              <a:spLocks noChangeShapeType="1"/>
            </p:cNvSpPr>
            <p:nvPr/>
          </p:nvSpPr>
          <p:spPr bwMode="auto">
            <a:xfrm flipH="1">
              <a:off x="1580" y="2548"/>
              <a:ext cx="56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Line 15"/>
            <p:cNvSpPr>
              <a:spLocks noChangeShapeType="1"/>
            </p:cNvSpPr>
            <p:nvPr/>
          </p:nvSpPr>
          <p:spPr bwMode="auto">
            <a:xfrm>
              <a:off x="1588" y="244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Line 16"/>
            <p:cNvSpPr>
              <a:spLocks noChangeShapeType="1"/>
            </p:cNvSpPr>
            <p:nvPr/>
          </p:nvSpPr>
          <p:spPr bwMode="auto">
            <a:xfrm>
              <a:off x="1588" y="2308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Line 17"/>
            <p:cNvSpPr>
              <a:spLocks noChangeShapeType="1"/>
            </p:cNvSpPr>
            <p:nvPr/>
          </p:nvSpPr>
          <p:spPr bwMode="auto">
            <a:xfrm flipV="1">
              <a:off x="1680" y="220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 flipV="1">
              <a:off x="4032" y="2204"/>
              <a:ext cx="0" cy="10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Line 19"/>
            <p:cNvSpPr>
              <a:spLocks noChangeShapeType="1"/>
            </p:cNvSpPr>
            <p:nvPr/>
          </p:nvSpPr>
          <p:spPr bwMode="auto">
            <a:xfrm flipV="1">
              <a:off x="4084" y="2300"/>
              <a:ext cx="40" cy="5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Line 20"/>
            <p:cNvSpPr>
              <a:spLocks noChangeShapeType="1"/>
            </p:cNvSpPr>
            <p:nvPr/>
          </p:nvSpPr>
          <p:spPr bwMode="auto">
            <a:xfrm>
              <a:off x="4132" y="2448"/>
              <a:ext cx="4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Line 21"/>
            <p:cNvSpPr>
              <a:spLocks noChangeShapeType="1"/>
            </p:cNvSpPr>
            <p:nvPr/>
          </p:nvSpPr>
          <p:spPr bwMode="auto">
            <a:xfrm>
              <a:off x="4084" y="2548"/>
              <a:ext cx="40" cy="4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Line 22"/>
            <p:cNvSpPr>
              <a:spLocks noChangeShapeType="1"/>
            </p:cNvSpPr>
            <p:nvPr/>
          </p:nvSpPr>
          <p:spPr bwMode="auto">
            <a:xfrm>
              <a:off x="4032" y="2596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Freeform 23"/>
            <p:cNvSpPr>
              <a:spLocks/>
            </p:cNvSpPr>
            <p:nvPr/>
          </p:nvSpPr>
          <p:spPr bwMode="auto">
            <a:xfrm>
              <a:off x="2196" y="2004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4"/>
            <p:cNvSpPr>
              <a:spLocks/>
            </p:cNvSpPr>
            <p:nvPr/>
          </p:nvSpPr>
          <p:spPr bwMode="auto">
            <a:xfrm>
              <a:off x="2340" y="2004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Oval 25"/>
            <p:cNvSpPr>
              <a:spLocks noChangeArrowheads="1"/>
            </p:cNvSpPr>
            <p:nvPr/>
          </p:nvSpPr>
          <p:spPr bwMode="auto">
            <a:xfrm>
              <a:off x="2308" y="2212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Freeform 26"/>
            <p:cNvSpPr>
              <a:spLocks/>
            </p:cNvSpPr>
            <p:nvPr/>
          </p:nvSpPr>
          <p:spPr bwMode="auto">
            <a:xfrm>
              <a:off x="3204" y="2628"/>
              <a:ext cx="157" cy="481"/>
            </a:xfrm>
            <a:custGeom>
              <a:avLst/>
              <a:gdLst>
                <a:gd name="T0" fmla="*/ 156 w 157"/>
                <a:gd name="T1" fmla="*/ 252 h 481"/>
                <a:gd name="T2" fmla="*/ 120 w 157"/>
                <a:gd name="T3" fmla="*/ 240 h 481"/>
                <a:gd name="T4" fmla="*/ 120 w 157"/>
                <a:gd name="T5" fmla="*/ 204 h 481"/>
                <a:gd name="T6" fmla="*/ 120 w 157"/>
                <a:gd name="T7" fmla="*/ 168 h 481"/>
                <a:gd name="T8" fmla="*/ 120 w 157"/>
                <a:gd name="T9" fmla="*/ 132 h 481"/>
                <a:gd name="T10" fmla="*/ 120 w 157"/>
                <a:gd name="T11" fmla="*/ 96 h 481"/>
                <a:gd name="T12" fmla="*/ 120 w 157"/>
                <a:gd name="T13" fmla="*/ 60 h 481"/>
                <a:gd name="T14" fmla="*/ 120 w 157"/>
                <a:gd name="T15" fmla="*/ 24 h 481"/>
                <a:gd name="T16" fmla="*/ 84 w 157"/>
                <a:gd name="T17" fmla="*/ 0 h 481"/>
                <a:gd name="T18" fmla="*/ 48 w 157"/>
                <a:gd name="T19" fmla="*/ 12 h 481"/>
                <a:gd name="T20" fmla="*/ 24 w 157"/>
                <a:gd name="T21" fmla="*/ 48 h 481"/>
                <a:gd name="T22" fmla="*/ 0 w 157"/>
                <a:gd name="T23" fmla="*/ 84 h 481"/>
                <a:gd name="T24" fmla="*/ 0 w 157"/>
                <a:gd name="T25" fmla="*/ 120 h 481"/>
                <a:gd name="T26" fmla="*/ 0 w 157"/>
                <a:gd name="T27" fmla="*/ 156 h 481"/>
                <a:gd name="T28" fmla="*/ 36 w 157"/>
                <a:gd name="T29" fmla="*/ 180 h 481"/>
                <a:gd name="T30" fmla="*/ 72 w 157"/>
                <a:gd name="T31" fmla="*/ 204 h 481"/>
                <a:gd name="T32" fmla="*/ 108 w 157"/>
                <a:gd name="T33" fmla="*/ 228 h 481"/>
                <a:gd name="T34" fmla="*/ 108 w 157"/>
                <a:gd name="T35" fmla="*/ 264 h 481"/>
                <a:gd name="T36" fmla="*/ 84 w 157"/>
                <a:gd name="T37" fmla="*/ 300 h 481"/>
                <a:gd name="T38" fmla="*/ 72 w 157"/>
                <a:gd name="T39" fmla="*/ 336 h 481"/>
                <a:gd name="T40" fmla="*/ 72 w 157"/>
                <a:gd name="T41" fmla="*/ 372 h 481"/>
                <a:gd name="T42" fmla="*/ 60 w 157"/>
                <a:gd name="T43" fmla="*/ 408 h 481"/>
                <a:gd name="T44" fmla="*/ 60 w 157"/>
                <a:gd name="T45" fmla="*/ 444 h 481"/>
                <a:gd name="T46" fmla="*/ 60 w 157"/>
                <a:gd name="T47" fmla="*/ 480 h 481"/>
                <a:gd name="T48" fmla="*/ 96 w 157"/>
                <a:gd name="T49" fmla="*/ 480 h 481"/>
                <a:gd name="T50" fmla="*/ 120 w 157"/>
                <a:gd name="T51" fmla="*/ 444 h 481"/>
                <a:gd name="T52" fmla="*/ 132 w 157"/>
                <a:gd name="T53" fmla="*/ 408 h 481"/>
                <a:gd name="T54" fmla="*/ 144 w 157"/>
                <a:gd name="T55" fmla="*/ 372 h 481"/>
                <a:gd name="T56" fmla="*/ 144 w 157"/>
                <a:gd name="T57" fmla="*/ 336 h 481"/>
                <a:gd name="T58" fmla="*/ 144 w 157"/>
                <a:gd name="T59" fmla="*/ 300 h 481"/>
                <a:gd name="T60" fmla="*/ 144 w 157"/>
                <a:gd name="T61" fmla="*/ 264 h 481"/>
                <a:gd name="T62" fmla="*/ 156 w 157"/>
                <a:gd name="T63" fmla="*/ 252 h 4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7"/>
                <a:gd name="T97" fmla="*/ 0 h 481"/>
                <a:gd name="T98" fmla="*/ 157 w 157"/>
                <a:gd name="T99" fmla="*/ 481 h 4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7" h="481">
                  <a:moveTo>
                    <a:pt x="156" y="252"/>
                  </a:moveTo>
                  <a:lnTo>
                    <a:pt x="120" y="240"/>
                  </a:lnTo>
                  <a:lnTo>
                    <a:pt x="120" y="204"/>
                  </a:lnTo>
                  <a:lnTo>
                    <a:pt x="120" y="168"/>
                  </a:lnTo>
                  <a:lnTo>
                    <a:pt x="120" y="132"/>
                  </a:lnTo>
                  <a:lnTo>
                    <a:pt x="120" y="96"/>
                  </a:lnTo>
                  <a:lnTo>
                    <a:pt x="120" y="60"/>
                  </a:lnTo>
                  <a:lnTo>
                    <a:pt x="120" y="24"/>
                  </a:lnTo>
                  <a:lnTo>
                    <a:pt x="84" y="0"/>
                  </a:lnTo>
                  <a:lnTo>
                    <a:pt x="48" y="12"/>
                  </a:lnTo>
                  <a:lnTo>
                    <a:pt x="24" y="48"/>
                  </a:lnTo>
                  <a:lnTo>
                    <a:pt x="0" y="84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36" y="180"/>
                  </a:lnTo>
                  <a:lnTo>
                    <a:pt x="72" y="204"/>
                  </a:lnTo>
                  <a:lnTo>
                    <a:pt x="108" y="228"/>
                  </a:lnTo>
                  <a:lnTo>
                    <a:pt x="108" y="264"/>
                  </a:lnTo>
                  <a:lnTo>
                    <a:pt x="84" y="300"/>
                  </a:lnTo>
                  <a:lnTo>
                    <a:pt x="72" y="336"/>
                  </a:lnTo>
                  <a:lnTo>
                    <a:pt x="72" y="372"/>
                  </a:lnTo>
                  <a:lnTo>
                    <a:pt x="60" y="408"/>
                  </a:lnTo>
                  <a:lnTo>
                    <a:pt x="60" y="444"/>
                  </a:lnTo>
                  <a:lnTo>
                    <a:pt x="60" y="480"/>
                  </a:lnTo>
                  <a:lnTo>
                    <a:pt x="96" y="480"/>
                  </a:lnTo>
                  <a:lnTo>
                    <a:pt x="120" y="444"/>
                  </a:lnTo>
                  <a:lnTo>
                    <a:pt x="132" y="408"/>
                  </a:lnTo>
                  <a:lnTo>
                    <a:pt x="144" y="372"/>
                  </a:lnTo>
                  <a:lnTo>
                    <a:pt x="144" y="336"/>
                  </a:lnTo>
                  <a:lnTo>
                    <a:pt x="144" y="300"/>
                  </a:lnTo>
                  <a:lnTo>
                    <a:pt x="144" y="264"/>
                  </a:lnTo>
                  <a:lnTo>
                    <a:pt x="156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27"/>
            <p:cNvSpPr>
              <a:spLocks/>
            </p:cNvSpPr>
            <p:nvPr/>
          </p:nvSpPr>
          <p:spPr bwMode="auto">
            <a:xfrm>
              <a:off x="3348" y="2628"/>
              <a:ext cx="121" cy="481"/>
            </a:xfrm>
            <a:custGeom>
              <a:avLst/>
              <a:gdLst>
                <a:gd name="T0" fmla="*/ 12 w 121"/>
                <a:gd name="T1" fmla="*/ 252 h 481"/>
                <a:gd name="T2" fmla="*/ 0 w 121"/>
                <a:gd name="T3" fmla="*/ 216 h 481"/>
                <a:gd name="T4" fmla="*/ 0 w 121"/>
                <a:gd name="T5" fmla="*/ 180 h 481"/>
                <a:gd name="T6" fmla="*/ 0 w 121"/>
                <a:gd name="T7" fmla="*/ 144 h 481"/>
                <a:gd name="T8" fmla="*/ 0 w 121"/>
                <a:gd name="T9" fmla="*/ 108 h 481"/>
                <a:gd name="T10" fmla="*/ 12 w 121"/>
                <a:gd name="T11" fmla="*/ 72 h 481"/>
                <a:gd name="T12" fmla="*/ 12 w 121"/>
                <a:gd name="T13" fmla="*/ 36 h 481"/>
                <a:gd name="T14" fmla="*/ 0 w 121"/>
                <a:gd name="T15" fmla="*/ 0 h 481"/>
                <a:gd name="T16" fmla="*/ 36 w 121"/>
                <a:gd name="T17" fmla="*/ 0 h 481"/>
                <a:gd name="T18" fmla="*/ 72 w 121"/>
                <a:gd name="T19" fmla="*/ 0 h 481"/>
                <a:gd name="T20" fmla="*/ 84 w 121"/>
                <a:gd name="T21" fmla="*/ 36 h 481"/>
                <a:gd name="T22" fmla="*/ 84 w 121"/>
                <a:gd name="T23" fmla="*/ 72 h 481"/>
                <a:gd name="T24" fmla="*/ 84 w 121"/>
                <a:gd name="T25" fmla="*/ 108 h 481"/>
                <a:gd name="T26" fmla="*/ 60 w 121"/>
                <a:gd name="T27" fmla="*/ 144 h 481"/>
                <a:gd name="T28" fmla="*/ 48 w 121"/>
                <a:gd name="T29" fmla="*/ 180 h 481"/>
                <a:gd name="T30" fmla="*/ 24 w 121"/>
                <a:gd name="T31" fmla="*/ 216 h 481"/>
                <a:gd name="T32" fmla="*/ 12 w 121"/>
                <a:gd name="T33" fmla="*/ 252 h 481"/>
                <a:gd name="T34" fmla="*/ 48 w 121"/>
                <a:gd name="T35" fmla="*/ 276 h 481"/>
                <a:gd name="T36" fmla="*/ 84 w 121"/>
                <a:gd name="T37" fmla="*/ 300 h 481"/>
                <a:gd name="T38" fmla="*/ 96 w 121"/>
                <a:gd name="T39" fmla="*/ 336 h 481"/>
                <a:gd name="T40" fmla="*/ 108 w 121"/>
                <a:gd name="T41" fmla="*/ 372 h 481"/>
                <a:gd name="T42" fmla="*/ 120 w 121"/>
                <a:gd name="T43" fmla="*/ 408 h 481"/>
                <a:gd name="T44" fmla="*/ 120 w 121"/>
                <a:gd name="T45" fmla="*/ 444 h 481"/>
                <a:gd name="T46" fmla="*/ 96 w 121"/>
                <a:gd name="T47" fmla="*/ 480 h 481"/>
                <a:gd name="T48" fmla="*/ 60 w 121"/>
                <a:gd name="T49" fmla="*/ 480 h 481"/>
                <a:gd name="T50" fmla="*/ 60 w 121"/>
                <a:gd name="T51" fmla="*/ 444 h 481"/>
                <a:gd name="T52" fmla="*/ 60 w 121"/>
                <a:gd name="T53" fmla="*/ 408 h 481"/>
                <a:gd name="T54" fmla="*/ 60 w 121"/>
                <a:gd name="T55" fmla="*/ 372 h 481"/>
                <a:gd name="T56" fmla="*/ 48 w 121"/>
                <a:gd name="T57" fmla="*/ 336 h 481"/>
                <a:gd name="T58" fmla="*/ 12 w 121"/>
                <a:gd name="T59" fmla="*/ 336 h 481"/>
                <a:gd name="T60" fmla="*/ 0 w 121"/>
                <a:gd name="T61" fmla="*/ 300 h 481"/>
                <a:gd name="T62" fmla="*/ 0 w 121"/>
                <a:gd name="T63" fmla="*/ 264 h 481"/>
                <a:gd name="T64" fmla="*/ 12 w 121"/>
                <a:gd name="T65" fmla="*/ 252 h 4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1"/>
                <a:gd name="T100" fmla="*/ 0 h 481"/>
                <a:gd name="T101" fmla="*/ 121 w 121"/>
                <a:gd name="T102" fmla="*/ 481 h 4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1" h="481">
                  <a:moveTo>
                    <a:pt x="12" y="252"/>
                  </a:moveTo>
                  <a:lnTo>
                    <a:pt x="0" y="216"/>
                  </a:lnTo>
                  <a:lnTo>
                    <a:pt x="0" y="180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12" y="72"/>
                  </a:lnTo>
                  <a:lnTo>
                    <a:pt x="12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72" y="0"/>
                  </a:lnTo>
                  <a:lnTo>
                    <a:pt x="84" y="36"/>
                  </a:lnTo>
                  <a:lnTo>
                    <a:pt x="84" y="72"/>
                  </a:lnTo>
                  <a:lnTo>
                    <a:pt x="84" y="108"/>
                  </a:lnTo>
                  <a:lnTo>
                    <a:pt x="60" y="144"/>
                  </a:lnTo>
                  <a:lnTo>
                    <a:pt x="48" y="180"/>
                  </a:lnTo>
                  <a:lnTo>
                    <a:pt x="24" y="216"/>
                  </a:lnTo>
                  <a:lnTo>
                    <a:pt x="12" y="252"/>
                  </a:lnTo>
                  <a:lnTo>
                    <a:pt x="48" y="276"/>
                  </a:lnTo>
                  <a:lnTo>
                    <a:pt x="84" y="300"/>
                  </a:lnTo>
                  <a:lnTo>
                    <a:pt x="96" y="336"/>
                  </a:lnTo>
                  <a:lnTo>
                    <a:pt x="108" y="372"/>
                  </a:lnTo>
                  <a:lnTo>
                    <a:pt x="120" y="408"/>
                  </a:lnTo>
                  <a:lnTo>
                    <a:pt x="120" y="444"/>
                  </a:lnTo>
                  <a:lnTo>
                    <a:pt x="96" y="480"/>
                  </a:lnTo>
                  <a:lnTo>
                    <a:pt x="60" y="480"/>
                  </a:lnTo>
                  <a:lnTo>
                    <a:pt x="60" y="444"/>
                  </a:lnTo>
                  <a:lnTo>
                    <a:pt x="60" y="408"/>
                  </a:lnTo>
                  <a:lnTo>
                    <a:pt x="60" y="372"/>
                  </a:lnTo>
                  <a:lnTo>
                    <a:pt x="48" y="336"/>
                  </a:lnTo>
                  <a:lnTo>
                    <a:pt x="12" y="336"/>
                  </a:lnTo>
                  <a:lnTo>
                    <a:pt x="0" y="300"/>
                  </a:lnTo>
                  <a:lnTo>
                    <a:pt x="0" y="264"/>
                  </a:lnTo>
                  <a:lnTo>
                    <a:pt x="12" y="252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Oval 28"/>
            <p:cNvSpPr>
              <a:spLocks noChangeArrowheads="1"/>
            </p:cNvSpPr>
            <p:nvPr/>
          </p:nvSpPr>
          <p:spPr bwMode="auto">
            <a:xfrm>
              <a:off x="3316" y="2836"/>
              <a:ext cx="88" cy="88"/>
            </a:xfrm>
            <a:prstGeom prst="ellipse">
              <a:avLst/>
            </a:prstGeom>
            <a:solidFill>
              <a:srgbClr val="B5006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Line 29"/>
            <p:cNvSpPr>
              <a:spLocks noChangeShapeType="1"/>
            </p:cNvSpPr>
            <p:nvPr/>
          </p:nvSpPr>
          <p:spPr bwMode="auto">
            <a:xfrm>
              <a:off x="1680" y="2644"/>
              <a:ext cx="0" cy="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Line 30"/>
            <p:cNvSpPr>
              <a:spLocks noChangeShapeType="1"/>
            </p:cNvSpPr>
            <p:nvPr/>
          </p:nvSpPr>
          <p:spPr bwMode="auto">
            <a:xfrm flipV="1">
              <a:off x="1780" y="2252"/>
              <a:ext cx="56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Line 31"/>
            <p:cNvSpPr>
              <a:spLocks noChangeShapeType="1"/>
            </p:cNvSpPr>
            <p:nvPr/>
          </p:nvSpPr>
          <p:spPr bwMode="auto">
            <a:xfrm>
              <a:off x="1828" y="2548"/>
              <a:ext cx="520" cy="2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Line 32"/>
            <p:cNvSpPr>
              <a:spLocks noChangeShapeType="1"/>
            </p:cNvSpPr>
            <p:nvPr/>
          </p:nvSpPr>
          <p:spPr bwMode="auto">
            <a:xfrm>
              <a:off x="3316" y="2260"/>
              <a:ext cx="616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Line 33"/>
            <p:cNvSpPr>
              <a:spLocks noChangeShapeType="1"/>
            </p:cNvSpPr>
            <p:nvPr/>
          </p:nvSpPr>
          <p:spPr bwMode="auto">
            <a:xfrm flipV="1">
              <a:off x="3364" y="2492"/>
              <a:ext cx="616" cy="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</TotalTime>
  <Words>1929</Words>
  <Application>Microsoft Office PowerPoint</Application>
  <PresentationFormat>On-screen Show (4:3)</PresentationFormat>
  <Paragraphs>464</Paragraphs>
  <Slides>42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Office Theme</vt:lpstr>
      <vt:lpstr>Mitosis Review</vt:lpstr>
      <vt:lpstr>Introduction to Meiosis</vt:lpstr>
      <vt:lpstr>Meiosis Background Information</vt:lpstr>
      <vt:lpstr>Homologous Chromosomes</vt:lpstr>
      <vt:lpstr>Meiosis and Sexual Reproduction</vt:lpstr>
      <vt:lpstr>Meiosis I</vt:lpstr>
      <vt:lpstr>Prophase I</vt:lpstr>
      <vt:lpstr>Metaphase I</vt:lpstr>
      <vt:lpstr>Anaphase I</vt:lpstr>
      <vt:lpstr>Telophase I</vt:lpstr>
      <vt:lpstr>Meiosis II</vt:lpstr>
      <vt:lpstr>Prophase II</vt:lpstr>
      <vt:lpstr>Metaphase II</vt:lpstr>
      <vt:lpstr>Anaphase II</vt:lpstr>
      <vt:lpstr>Telophase II</vt:lpstr>
      <vt:lpstr> </vt:lpstr>
      <vt:lpstr>Crossing Over </vt:lpstr>
      <vt:lpstr>Meiosis in males vs. females</vt:lpstr>
      <vt:lpstr>PowerPoint Presentation</vt:lpstr>
      <vt:lpstr>Variation</vt:lpstr>
      <vt:lpstr>Answer:</vt:lpstr>
      <vt:lpstr>Question:</vt:lpstr>
      <vt:lpstr>Answer:</vt:lpstr>
      <vt:lpstr>Asexual Reproduction vs. Sexual Reproduction</vt:lpstr>
      <vt:lpstr>PowerPoint Presentation</vt:lpstr>
      <vt:lpstr>History of 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Mitosis Review</vt:lpstr>
      <vt:lpstr>Meiosis Background Information</vt:lpstr>
      <vt:lpstr>Meiosis and Sexual Reproduction</vt:lpstr>
      <vt:lpstr>Meiosis I</vt:lpstr>
      <vt:lpstr>Meiosis II</vt:lpstr>
      <vt:lpstr> </vt:lpstr>
      <vt:lpstr>PowerPoint Presentation</vt:lpstr>
      <vt:lpstr>Asexual Reproduction vs. Sexual Reproduction</vt:lpstr>
      <vt:lpstr>History of Genetics</vt:lpstr>
      <vt:lpstr>PowerPoint Presentation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 Review</dc:title>
  <dc:creator>WCPSS</dc:creator>
  <cp:lastModifiedBy>Amy Phillips</cp:lastModifiedBy>
  <cp:revision>159</cp:revision>
  <cp:lastPrinted>2016-10-26T18:59:16Z</cp:lastPrinted>
  <dcterms:created xsi:type="dcterms:W3CDTF">2009-11-09T16:13:15Z</dcterms:created>
  <dcterms:modified xsi:type="dcterms:W3CDTF">2016-10-26T19:03:00Z</dcterms:modified>
</cp:coreProperties>
</file>