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4" r:id="rId9"/>
    <p:sldId id="305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D5129-78B2-4E2B-8C88-7979F9924BB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53D30-2FEF-41D0-BC93-EED71A9F3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22C8-BC15-4BA1-A995-97872C126AA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DF528-DB68-462B-A945-88C967BC0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90782-112F-449D-9768-524C8C0B73A2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56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AF8B5-4CCD-46F5-A505-0DFBC5CEA835}" type="slidenum">
              <a:rPr lang="en-US" smtClean="0">
                <a:ea typeface="MS PGothic" pitchFamily="34" charset="-128"/>
              </a:rPr>
              <a:pPr/>
              <a:t>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986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DBD8-CBA1-406D-B18D-71976A7A6360}" type="slidenum">
              <a:rPr lang="en-US" smtClean="0">
                <a:ea typeface="MS PGothic" pitchFamily="34" charset="-128"/>
              </a:rPr>
              <a:pPr/>
              <a:t>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93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C96E1-5570-4202-80B3-77701DDCD0F3}" type="slidenum">
              <a:rPr lang="en-US" smtClean="0">
                <a:ea typeface="MS PGothic" pitchFamily="34" charset="-128"/>
              </a:rPr>
              <a:pPr/>
              <a:t>6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96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FFC30-3710-4D11-B94B-86826423C2B5}" type="slidenum">
              <a:rPr lang="en-US" smtClean="0">
                <a:ea typeface="MS PGothic" pitchFamily="34" charset="-128"/>
              </a:rPr>
              <a:pPr/>
              <a:t>7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0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CD446-5CBE-4DC4-986D-0E05C0F771C4}" type="slidenum">
              <a:rPr lang="en-US" smtClean="0">
                <a:ea typeface="MS PGothic" pitchFamily="34" charset="-128"/>
              </a:rPr>
              <a:pPr/>
              <a:t>10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14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F75203-5384-4605-920C-4DD4C32E2C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453370-9C41-417F-B220-E2111536EF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WaU9cJ4V1i4" TargetMode="External"/><Relationship Id="rId4" Type="http://schemas.openxmlformats.org/officeDocument/2006/relationships/hyperlink" Target="http://www.youtube.com/watch?v=0qCTyKrhVW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www.lawestvector.org/images/ticks.jpg&amp;imgrefurl=http://www.lawestvector.org/tickbiology.htm&amp;h=334&amp;w=432&amp;sz=16&amp;hl=en&amp;start=8&amp;sig2=1j4qtedH8mLNm1VuRG81rg&amp;um=1&amp;tbnid=guGYFVvGwzuDCM:&amp;tbnh=97&amp;tbnw=126&amp;ei=yyQySL3jHZfAggKl16yBBg&amp;prev=/images?q=ticks&amp;um=1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84B4AA21-9667-4193-B46A-9CDE36DB9E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163D7D9F-78CF-4905-B94A-D836C7B330B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Immune System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lowdensitylifestyle.com/media/uploads/2010/03/antibio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191000"/>
            <a:ext cx="2266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190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smtClean="0"/>
              <a:t>Antiobiotics</a:t>
            </a:r>
            <a:r>
              <a:rPr lang="en-US" sz="2400" smtClean="0"/>
              <a:t> – kills or slows down the growth of bacteria</a:t>
            </a:r>
          </a:p>
          <a:p>
            <a:pPr lvl="1" eaLnBrk="1" hangingPunct="1"/>
            <a:r>
              <a:rPr lang="en-US" sz="2000" smtClean="0"/>
              <a:t>When antibiotics are not properly used, it can lead to antibiotic resistance.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3581400"/>
            <a:ext cx="7772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b="1"/>
              <a:t>Anti-viral </a:t>
            </a:r>
            <a:r>
              <a:rPr lang="en-US"/>
              <a:t>– does not destroy virus, but slows down the production of new viruses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endParaRPr lang="en-US" sz="1100"/>
          </a:p>
          <a:p>
            <a:r>
              <a:rPr lang="en-US" sz="1100"/>
              <a:t>how the flu invades a cell and how the antiviral  (Tamiflu) works to stop it </a:t>
            </a:r>
            <a:br>
              <a:rPr lang="en-US" sz="1100"/>
            </a:br>
            <a:r>
              <a:rPr lang="en-US" sz="1100"/>
              <a:t>(I would mute it and read the steps to the class)  </a:t>
            </a:r>
            <a:br>
              <a:rPr lang="en-US" sz="1100"/>
            </a:br>
            <a:r>
              <a:rPr lang="en-US" sz="1100">
                <a:hlinkClick r:id="rId4"/>
              </a:rPr>
              <a:t>http://www.youtube.com/watch?v=0qCTyKrhVWc</a:t>
            </a:r>
            <a:endParaRPr lang="en-US" sz="1100"/>
          </a:p>
          <a:p>
            <a:endParaRPr lang="en-US" sz="1100"/>
          </a:p>
          <a:p>
            <a:r>
              <a:rPr lang="en-US" sz="1100"/>
              <a:t>why antivirals are important  </a:t>
            </a:r>
            <a:r>
              <a:rPr lang="en-US" sz="1100">
                <a:hlinkClick r:id="rId5"/>
              </a:rPr>
              <a:t>http://www.youtube.com/watch?v=WaU9cJ4V1i4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Pathogens: Disease-causing agents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600" smtClean="0"/>
              <a:t>Examples:  </a:t>
            </a:r>
          </a:p>
          <a:p>
            <a:pPr lvl="1" eaLnBrk="1" hangingPunct="1"/>
            <a:r>
              <a:rPr lang="en-US" sz="2600" smtClean="0"/>
              <a:t>Viruses, Bacteria, Protist, Fungus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600" smtClean="0"/>
              <a:t>Main sources of pathogens are:</a:t>
            </a:r>
          </a:p>
          <a:p>
            <a:pPr lvl="1" eaLnBrk="1" hangingPunct="1"/>
            <a:r>
              <a:rPr lang="en-US" sz="2600" smtClean="0"/>
              <a:t>Soil</a:t>
            </a:r>
          </a:p>
          <a:p>
            <a:pPr lvl="1" eaLnBrk="1" hangingPunct="1"/>
            <a:r>
              <a:rPr lang="en-US" sz="2600" smtClean="0"/>
              <a:t>Contaminated Water</a:t>
            </a:r>
          </a:p>
          <a:p>
            <a:pPr lvl="1" eaLnBrk="1" hangingPunct="1"/>
            <a:r>
              <a:rPr lang="en-US" sz="2600" smtClean="0"/>
              <a:t>Infected Animals</a:t>
            </a:r>
          </a:p>
          <a:p>
            <a:pPr lvl="1" eaLnBrk="1" hangingPunct="1"/>
            <a:r>
              <a:rPr lang="en-US" sz="2600" smtClean="0"/>
              <a:t>People</a:t>
            </a:r>
          </a:p>
        </p:txBody>
      </p:sp>
      <p:pic>
        <p:nvPicPr>
          <p:cNvPr id="3076" name="Picture 5" descr="malaria_bl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86200"/>
            <a:ext cx="26162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477000" y="31242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Malaria protist releasing spores</a:t>
            </a:r>
          </a:p>
        </p:txBody>
      </p:sp>
      <p:pic>
        <p:nvPicPr>
          <p:cNvPr id="3078" name="Picture 6" descr="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81000" y="58674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1371600" y="62484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Viral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/>
              <a:t>Vectors for Pathogens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Pathogens can be transmitted by </a:t>
            </a:r>
          </a:p>
          <a:p>
            <a:pPr lvl="1" eaLnBrk="1" hangingPunct="1"/>
            <a:r>
              <a:rPr lang="en-US" smtClean="0"/>
              <a:t>Air, direct contact, an object, or by a vector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r>
              <a:rPr lang="en-US" sz="2800" smtClean="0"/>
              <a:t>Most common vectors are </a:t>
            </a:r>
            <a:r>
              <a:rPr lang="en-US" sz="2800" u="sng" smtClean="0"/>
              <a:t>insects</a:t>
            </a:r>
          </a:p>
          <a:p>
            <a:pPr lvl="1" eaLnBrk="1" hangingPunct="1"/>
            <a:r>
              <a:rPr lang="en-US" u="sng" smtClean="0"/>
              <a:t>Malaria</a:t>
            </a:r>
            <a:r>
              <a:rPr lang="en-US" smtClean="0"/>
              <a:t> is spread by mosquitoes</a:t>
            </a:r>
          </a:p>
          <a:p>
            <a:pPr lvl="1" eaLnBrk="1" hangingPunct="1"/>
            <a:r>
              <a:rPr lang="en-US" u="sng" smtClean="0"/>
              <a:t>Lyme disease </a:t>
            </a:r>
            <a:r>
              <a:rPr lang="en-US" smtClean="0"/>
              <a:t>spread by ticks</a:t>
            </a:r>
          </a:p>
          <a:p>
            <a:pPr lvl="1" eaLnBrk="1" hangingPunct="1"/>
            <a:r>
              <a:rPr lang="en-US" u="sng" smtClean="0"/>
              <a:t>Bubonic plague </a:t>
            </a:r>
            <a:r>
              <a:rPr lang="en-US" smtClean="0"/>
              <a:t>spread from rats to humans by fleas</a:t>
            </a:r>
          </a:p>
        </p:txBody>
      </p:sp>
      <p:pic>
        <p:nvPicPr>
          <p:cNvPr id="4100" name="Picture 5" descr="tick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2286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mosquito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19600"/>
            <a:ext cx="28194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fle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343400"/>
            <a:ext cx="22431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u="sng" smtClean="0"/>
              <a:t>Non-Specific Defenses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smtClean="0"/>
              <a:t>First Line of Defense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skin is the most important barrier against infection.  Very few pathogens can penetrate the layers of the skin.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3200400"/>
            <a:ext cx="8077200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u="sng" dirty="0"/>
              <a:t>The Second Line of Defense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If pathogens enter the body you get an…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Inflammatory response - nonspecific reaction to tissue damage, produces white blood cells to fight infection.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5352871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5475" indent="-625475">
              <a:spcBef>
                <a:spcPct val="50000"/>
              </a:spcBef>
            </a:pPr>
            <a:r>
              <a:rPr lang="en-US" dirty="0"/>
              <a:t>      </a:t>
            </a:r>
            <a:r>
              <a:rPr lang="en-US" sz="2400" dirty="0"/>
              <a:t>-Your blood vessels dilate (area becomes red and               swollen) to allow more blood flow to the area and more white blood cells move in to engulf and </a:t>
            </a:r>
            <a:r>
              <a:rPr lang="en-US" sz="2400" dirty="0" smtClean="0"/>
              <a:t>destroy </a:t>
            </a:r>
            <a:r>
              <a:rPr lang="en-US" sz="2400" dirty="0"/>
              <a:t>bacteria.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362200"/>
            <a:ext cx="2057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http://www.psmicrographs.co.uk/_assets/uploads/human-red-and-white-blood-cells-80200662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724400"/>
            <a:ext cx="1628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2362111"/>
            <a:ext cx="2057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7" grpId="0" autoUpdateAnimBg="0"/>
      <p:bldP spid="307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u="sng" smtClean="0"/>
              <a:t>Specific Defenses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06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Antigens - proteins found on the surface of pathogens (bacteria, viruses, fungi, pollen) that cause an immune response.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4800600"/>
            <a:ext cx="7848600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3175">
              <a:spcBef>
                <a:spcPct val="50000"/>
              </a:spcBef>
              <a:buFont typeface="Arial" pitchFamily="34" charset="0"/>
              <a:buChar char="•"/>
              <a:tabLst>
                <a:tab pos="390525" algn="l"/>
              </a:tabLst>
            </a:pPr>
            <a:r>
              <a:rPr lang="en-US" sz="2400" dirty="0" smtClean="0"/>
              <a:t> </a:t>
            </a:r>
            <a:r>
              <a:rPr lang="en-US" sz="2400" dirty="0"/>
              <a:t>Antibodies - proteins found on the surface of white          blood cells that attach to an antigen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tabLst>
                <a:tab pos="390525" algn="l"/>
              </a:tabLst>
            </a:pPr>
            <a:r>
              <a:rPr lang="en-US" sz="2400" dirty="0" smtClean="0"/>
              <a:t>   Antibodies </a:t>
            </a:r>
            <a:r>
              <a:rPr lang="en-US" sz="2400" dirty="0"/>
              <a:t>recognize and binds to it like a lock and  key</a:t>
            </a:r>
          </a:p>
          <a:p>
            <a:pPr>
              <a:spcBef>
                <a:spcPct val="50000"/>
              </a:spcBef>
              <a:tabLst>
                <a:tab pos="390525" algn="l"/>
              </a:tabLst>
            </a:pPr>
            <a:r>
              <a:rPr lang="en-US" sz="1100" dirty="0"/>
              <a:t>Video Clip – inside </a:t>
            </a:r>
            <a:r>
              <a:rPr lang="en-US" sz="1100" dirty="0" err="1"/>
              <a:t>ralphie</a:t>
            </a:r>
            <a:r>
              <a:rPr lang="en-US" sz="1100" dirty="0"/>
              <a:t> - </a:t>
            </a:r>
            <a:r>
              <a:rPr lang="en-US" sz="1100" dirty="0">
                <a:hlinkClick r:id="rId3"/>
              </a:rPr>
              <a:t>http://app.discoveryeducation.com/player/view/assetGuid/84B4AA21-9667-4193-B46A-9CDE36DB9E64</a:t>
            </a:r>
            <a:r>
              <a:rPr lang="en-US" sz="1100" dirty="0"/>
              <a:t> </a:t>
            </a:r>
          </a:p>
        </p:txBody>
      </p:sp>
      <p:pic>
        <p:nvPicPr>
          <p:cNvPr id="6150" name="Picture 8" descr="https://gcps.desire2learn.com/d2l/lor/viewer/viewFile.d2lfile/6605/4681/carto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http://www.jayreimer.com/TEXTBOOK/ebook/products/0-13-115516-4/sb4092f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438400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autoUpdateAnimBg="0"/>
      <p:bldP spid="71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Active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219200"/>
          </a:xfrm>
        </p:spPr>
        <p:txBody>
          <a:bodyPr/>
          <a:lstStyle/>
          <a:p>
            <a:pPr eaLnBrk="1" hangingPunct="1"/>
            <a:r>
              <a:rPr lang="en-US" sz="2400" smtClean="0"/>
              <a:t>Active Immunity – type of immunity produced by the body’s response to a vaccine/exposure to a pathogen.</a:t>
            </a:r>
          </a:p>
          <a:p>
            <a:pPr eaLnBrk="1" hangingPunct="1"/>
            <a:endParaRPr lang="en-US" sz="28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25908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 </a:t>
            </a:r>
            <a:r>
              <a:rPr lang="en-US" sz="2400" dirty="0"/>
              <a:t>Vaccination – injection of a mild or weakened form of </a:t>
            </a:r>
          </a:p>
          <a:p>
            <a:r>
              <a:rPr lang="en-US" sz="2400" dirty="0"/>
              <a:t>   a pathogen.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3429000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	- </a:t>
            </a:r>
            <a:r>
              <a:rPr lang="en-US" sz="2200" dirty="0"/>
              <a:t>vaccine stimulate the bodies immune system to </a:t>
            </a:r>
            <a:br>
              <a:rPr lang="en-US" sz="2200" dirty="0"/>
            </a:br>
            <a:r>
              <a:rPr lang="en-US" sz="2200" dirty="0"/>
              <a:t>	  make millions of antibodies.</a:t>
            </a:r>
          </a:p>
          <a:p>
            <a:r>
              <a:rPr lang="en-US" sz="2200" dirty="0"/>
              <a:t>	  ex. Smallpox vaccines, chickenpox vaccine</a:t>
            </a:r>
          </a:p>
          <a:p>
            <a:endParaRPr lang="en-US" sz="1100" dirty="0"/>
          </a:p>
          <a:p>
            <a:r>
              <a:rPr lang="en-US" sz="1100" dirty="0"/>
              <a:t>Vaccine video - </a:t>
            </a:r>
            <a:r>
              <a:rPr lang="en-US" sz="1100" dirty="0">
                <a:hlinkClick r:id="rId3"/>
              </a:rPr>
              <a:t>http://app.discoveryeducation.com/player/view/assetGuid/163D7D9F-78CF-4905-B94A-D836C7B330B6</a:t>
            </a:r>
            <a:r>
              <a:rPr lang="en-US" sz="1100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5029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 </a:t>
            </a:r>
            <a:r>
              <a:rPr lang="en-US" sz="2400" b="1" dirty="0"/>
              <a:t>This type of immunity is permanent!  </a:t>
            </a:r>
            <a:r>
              <a:rPr lang="en-US" sz="2400" dirty="0"/>
              <a:t>You are   </a:t>
            </a:r>
          </a:p>
          <a:p>
            <a:r>
              <a:rPr lang="en-US" sz="2400" dirty="0"/>
              <a:t>    protected from this disease for the rest of your life.</a:t>
            </a:r>
            <a:endParaRPr lang="en-US" sz="2400" b="1" dirty="0"/>
          </a:p>
        </p:txBody>
      </p:sp>
      <p:pic>
        <p:nvPicPr>
          <p:cNvPr id="7175" name="Picture 8" descr="http://t3.gstatic.com/images?q=tbn:ANd9GcR5-qt0t2PbkZBwBVyNhkEWIdew-GU1MIhs3B5ahSGVpxMiqtPHUg8QWO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utoUpdateAnimBg="0"/>
      <p:bldP spid="5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Passive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2209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Passive Immunity – short term, </a:t>
            </a:r>
            <a:r>
              <a:rPr lang="en-US" sz="2800" dirty="0" smtClean="0">
                <a:cs typeface="Arial" charset="0"/>
              </a:rPr>
              <a:t>antibodies produced in 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another</a:t>
            </a:r>
            <a:r>
              <a:rPr lang="en-US" sz="2800" dirty="0" smtClean="0">
                <a:cs typeface="Arial" charset="0"/>
              </a:rPr>
              <a:t> animal and then </a:t>
            </a:r>
            <a:r>
              <a:rPr lang="en-US" sz="2800" dirty="0" smtClean="0">
                <a:cs typeface="Arial" charset="0"/>
              </a:rPr>
              <a:t>passed to </a:t>
            </a:r>
            <a:r>
              <a:rPr lang="en-US" sz="2800" dirty="0" smtClean="0">
                <a:cs typeface="Arial" charset="0"/>
              </a:rPr>
              <a:t>humans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	- ex. </a:t>
            </a:r>
            <a:r>
              <a:rPr lang="en-US" sz="2800" dirty="0" smtClean="0">
                <a:cs typeface="Arial" charset="0"/>
              </a:rPr>
              <a:t>mother’s passing antibodies across the placenta or through 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breast</a:t>
            </a:r>
            <a:r>
              <a:rPr lang="en-US" sz="2800" dirty="0" smtClean="0">
                <a:cs typeface="Arial" charset="0"/>
              </a:rPr>
              <a:t> milk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32004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 </a:t>
            </a:r>
            <a:r>
              <a:rPr lang="en-US" sz="2400" b="1" dirty="0"/>
              <a:t>Only lasts a short time </a:t>
            </a:r>
            <a:r>
              <a:rPr lang="en-US" sz="2400" dirty="0"/>
              <a:t>because the immune </a:t>
            </a:r>
            <a:r>
              <a:rPr lang="en-US" sz="2400" dirty="0" smtClean="0"/>
              <a:t>system </a:t>
            </a:r>
            <a:r>
              <a:rPr lang="en-US" sz="2400" dirty="0"/>
              <a:t>does not learn how to make the antibodies!</a:t>
            </a:r>
          </a:p>
        </p:txBody>
      </p:sp>
      <p:pic>
        <p:nvPicPr>
          <p:cNvPr id="8197" name="Picture 4" descr="http://ts4.mm.bing.net/images/thumbnail.aspx?q=1427500241979&amp;id=3fd263eb516326749ab7202b0aeb4559&amp;url=http%3a%2f%2fwwwdelivery.superstock.com%2fWI%2f223%2f1566%2fX1304%2fPreviewComp%2fSuperStock_1566-05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95800"/>
            <a:ext cx="26574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7" y="76201"/>
            <a:ext cx="88423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3819"/>
            <a:ext cx="8232775" cy="61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391</Words>
  <Application>Microsoft Office PowerPoint</Application>
  <PresentationFormat>On-screen Show (4:3)</PresentationFormat>
  <Paragraphs>65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Calibri</vt:lpstr>
      <vt:lpstr>Gill Sans MT</vt:lpstr>
      <vt:lpstr>Verdana</vt:lpstr>
      <vt:lpstr>Wingdings 2</vt:lpstr>
      <vt:lpstr>Solstice</vt:lpstr>
      <vt:lpstr>Immune System</vt:lpstr>
      <vt:lpstr>Pathogens: Disease-causing agents</vt:lpstr>
      <vt:lpstr>Vectors for Pathogens</vt:lpstr>
      <vt:lpstr>Non-Specific Defenses</vt:lpstr>
      <vt:lpstr>Specific Defenses </vt:lpstr>
      <vt:lpstr>Active Immunity</vt:lpstr>
      <vt:lpstr>Passive Immunity</vt:lpstr>
      <vt:lpstr>PowerPoint Presentation</vt:lpstr>
      <vt:lpstr>PowerPoint Presentation</vt:lpstr>
      <vt:lpstr>Treatments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 and Mitosis Notes</dc:title>
  <dc:creator>WCPSS</dc:creator>
  <cp:lastModifiedBy>Amy Phillips</cp:lastModifiedBy>
  <cp:revision>109</cp:revision>
  <dcterms:created xsi:type="dcterms:W3CDTF">2009-11-02T16:27:19Z</dcterms:created>
  <dcterms:modified xsi:type="dcterms:W3CDTF">2016-12-01T19:04:31Z</dcterms:modified>
</cp:coreProperties>
</file>